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3"/>
  </p:notesMasterIdLst>
  <p:sldIdLst>
    <p:sldId id="323" r:id="rId2"/>
    <p:sldId id="490" r:id="rId3"/>
    <p:sldId id="541" r:id="rId4"/>
    <p:sldId id="542" r:id="rId5"/>
    <p:sldId id="543" r:id="rId6"/>
    <p:sldId id="544" r:id="rId7"/>
    <p:sldId id="535" r:id="rId8"/>
    <p:sldId id="539" r:id="rId9"/>
    <p:sldId id="540" r:id="rId10"/>
    <p:sldId id="552" r:id="rId11"/>
    <p:sldId id="560" r:id="rId12"/>
    <p:sldId id="500" r:id="rId13"/>
    <p:sldId id="545" r:id="rId14"/>
    <p:sldId id="548" r:id="rId15"/>
    <p:sldId id="546" r:id="rId16"/>
    <p:sldId id="547" r:id="rId17"/>
    <p:sldId id="559" r:id="rId18"/>
    <p:sldId id="512" r:id="rId19"/>
    <p:sldId id="561" r:id="rId20"/>
    <p:sldId id="501" r:id="rId21"/>
    <p:sldId id="549" r:id="rId22"/>
    <p:sldId id="550" r:id="rId23"/>
    <p:sldId id="551" r:id="rId24"/>
    <p:sldId id="513" r:id="rId25"/>
    <p:sldId id="514" r:id="rId26"/>
    <p:sldId id="531" r:id="rId27"/>
    <p:sldId id="502" r:id="rId28"/>
    <p:sldId id="515" r:id="rId29"/>
    <p:sldId id="516" r:id="rId30"/>
    <p:sldId id="517" r:id="rId31"/>
    <p:sldId id="518" r:id="rId32"/>
    <p:sldId id="519" r:id="rId33"/>
    <p:sldId id="520" r:id="rId34"/>
    <p:sldId id="521" r:id="rId35"/>
    <p:sldId id="522" r:id="rId36"/>
    <p:sldId id="523" r:id="rId37"/>
    <p:sldId id="524" r:id="rId38"/>
    <p:sldId id="525" r:id="rId39"/>
    <p:sldId id="526" r:id="rId40"/>
    <p:sldId id="529" r:id="rId41"/>
    <p:sldId id="527" r:id="rId42"/>
    <p:sldId id="528" r:id="rId43"/>
    <p:sldId id="530" r:id="rId44"/>
    <p:sldId id="555" r:id="rId45"/>
    <p:sldId id="533" r:id="rId46"/>
    <p:sldId id="556" r:id="rId47"/>
    <p:sldId id="557" r:id="rId48"/>
    <p:sldId id="558" r:id="rId49"/>
    <p:sldId id="534" r:id="rId50"/>
    <p:sldId id="553" r:id="rId51"/>
    <p:sldId id="503" r:id="rId52"/>
    <p:sldId id="554" r:id="rId53"/>
    <p:sldId id="504" r:id="rId54"/>
    <p:sldId id="505" r:id="rId55"/>
    <p:sldId id="506" r:id="rId56"/>
    <p:sldId id="507" r:id="rId57"/>
    <p:sldId id="508" r:id="rId58"/>
    <p:sldId id="509" r:id="rId59"/>
    <p:sldId id="510" r:id="rId60"/>
    <p:sldId id="511" r:id="rId61"/>
    <p:sldId id="499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olin1" initials="r" lastIdx="1" clrIdx="0"/>
  <p:cmAuthor id="2" name="zibin" initials="z" lastIdx="1" clrIdx="1"/>
  <p:cmAuthor id="3" name="cwl" initials="c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54" autoAdjust="0"/>
    <p:restoredTop sz="75040" autoAdjust="0"/>
  </p:normalViewPr>
  <p:slideViewPr>
    <p:cSldViewPr snapToGrid="0" showGuides="1">
      <p:cViewPr varScale="1">
        <p:scale>
          <a:sx n="85" d="100"/>
          <a:sy n="85" d="100"/>
        </p:scale>
        <p:origin x="201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tiff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jpe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6A6D8-A047-4A30-9DAD-B589E52CC8BD}" type="datetimeFigureOut">
              <a:rPr lang="zh-CN" altLang="en-US" smtClean="0"/>
              <a:t>2021/12/02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C083B-3359-4272-80A3-FFF9ECA3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60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en-US" altLang="zh-CN" dirty="0">
              <a:solidFill>
                <a:srgbClr val="3A3A3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64C083B-3359-4272-80A3-FFF9ECA3CA0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43688" y="152400"/>
            <a:ext cx="2085975" cy="6172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110288" cy="6172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1163" y="3810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6613" y="1143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6613" y="3810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11163" y="1143000"/>
            <a:ext cx="8318500" cy="5181600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2"/>
          <p:cNvSpPr>
            <a:spLocks noGrp="1"/>
          </p:cNvSpPr>
          <p:nvPr>
            <p:ph idx="1"/>
          </p:nvPr>
        </p:nvSpPr>
        <p:spPr>
          <a:xfrm>
            <a:off x="628650" y="1224076"/>
            <a:ext cx="7886700" cy="51105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标题占位符 1"/>
          <p:cNvSpPr>
            <a:spLocks noGrp="1"/>
          </p:cNvSpPr>
          <p:nvPr>
            <p:ph type="title"/>
          </p:nvPr>
        </p:nvSpPr>
        <p:spPr>
          <a:xfrm>
            <a:off x="204097" y="250835"/>
            <a:ext cx="7886700" cy="854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Picture 3" descr="E:\快盘\0-Zibin团队-公共资源\Logo-海报\logo_final_V1copy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316663"/>
            <a:ext cx="113347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29553"/>
            <a:ext cx="7886700" cy="504741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快盘\0-Zibin团队-公共资源\Logo-海报\logo_final_V1copy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316663"/>
            <a:ext cx="113347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661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1163" y="1143000"/>
            <a:ext cx="83185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 Third Level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0" y="928688"/>
            <a:ext cx="9144000" cy="0"/>
          </a:xfrm>
          <a:prstGeom prst="line">
            <a:avLst/>
          </a:prstGeom>
          <a:ln w="38100">
            <a:solidFill>
              <a:srgbClr val="3F71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4" descr="E:\学校\20121109221446303940.jpg"/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438" y="549275"/>
            <a:ext cx="665162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381000" y="6397625"/>
            <a:ext cx="8364538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9pPr>
          </a:lstStyle>
          <a:p>
            <a:pPr>
              <a:lnSpc>
                <a:spcPts val="2000"/>
              </a:lnSpc>
            </a:pPr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								                   </a:t>
            </a:r>
            <a:fld id="{22B54924-A7E0-4231-A067-C7DF1FEEF9D5}" type="slidenum">
              <a:rPr lang="en-US" altLang="zh-CN" sz="1200" b="0" smtClean="0">
                <a:solidFill>
                  <a:srgbClr val="000000"/>
                </a:solidFill>
                <a:ea typeface="宋体" charset="-122"/>
              </a:rPr>
              <a:t>‹#›</a:t>
            </a:fld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2pPr>
      <a:lvl3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3pPr>
      <a:lvl4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4pPr>
      <a:lvl5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5pPr>
      <a:lvl6pPr marL="4572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6pPr>
      <a:lvl7pPr marL="9144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7pPr>
      <a:lvl8pPr marL="13716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8pPr>
      <a:lvl9pPr marL="18288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9pPr>
    </p:titleStyle>
    <p:bodyStyle>
      <a:lvl1pPr marL="292100" indent="-2921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5000"/>
        <a:buFont typeface="Monotype Sort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100000"/>
        <a:buFont typeface="Arial" panose="020B0604020202090204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9144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Times New Roman" panose="02020503050405090304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Relationship Id="rId9" Type="http://schemas.openxmlformats.org/officeDocument/2006/relationships/image" Target="../media/image4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ctrTitle"/>
          </p:nvPr>
        </p:nvSpPr>
        <p:spPr>
          <a:xfrm>
            <a:off x="0" y="1478741"/>
            <a:ext cx="9144000" cy="1567741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区块链交易网络挖掘和</a:t>
            </a:r>
            <a:b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行为识别</a:t>
            </a:r>
          </a:p>
        </p:txBody>
      </p:sp>
      <p:sp>
        <p:nvSpPr>
          <p:cNvPr id="12" name="副标题 2"/>
          <p:cNvSpPr>
            <a:spLocks noGrp="1"/>
          </p:cNvSpPr>
          <p:nvPr>
            <p:ph type="subTitle" idx="1"/>
          </p:nvPr>
        </p:nvSpPr>
        <p:spPr>
          <a:xfrm>
            <a:off x="0" y="3302717"/>
            <a:ext cx="9144000" cy="1829999"/>
          </a:xfrm>
        </p:spPr>
        <p:txBody>
          <a:bodyPr>
            <a:normAutofit fontScale="67500" lnSpcReduction="20000"/>
          </a:bodyPr>
          <a:lstStyle/>
          <a:p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陈亮  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</a:pPr>
            <a:r>
              <a:rPr lang="en-US" altLang="zh-CN" sz="3200" dirty="0"/>
              <a:t>Sun Yat-sen University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dirty="0"/>
              <a:t>School of Computer Science and Engineering</a:t>
            </a:r>
            <a:endParaRPr lang="zh-CN" altLang="zh-CN" sz="3200" dirty="0"/>
          </a:p>
          <a:p>
            <a:pPr lvl="0"/>
            <a:r>
              <a:rPr lang="en-US" altLang="zh-CN" sz="3200" b="1" dirty="0">
                <a:solidFill>
                  <a:srgbClr val="000000"/>
                </a:solidFill>
                <a:latin typeface="Calibri" panose="020F0502020204030204" charset="0"/>
                <a:ea typeface="宋体" charset="-122"/>
              </a:rPr>
              <a:t>http://www.inpluslab.com</a:t>
            </a:r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/>
          <a:srcRect l="4245" r="-1"/>
          <a:stretch>
            <a:fillRect/>
          </a:stretch>
        </p:blipFill>
        <p:spPr>
          <a:xfrm>
            <a:off x="4847660" y="5322071"/>
            <a:ext cx="1891145" cy="876061"/>
          </a:xfrm>
          <a:prstGeom prst="rect">
            <a:avLst/>
          </a:prstGeom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879" y="5477772"/>
            <a:ext cx="2055507" cy="619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相关成果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3516" y="986883"/>
            <a:ext cx="8318500" cy="5181600"/>
          </a:xfrm>
        </p:spPr>
        <p:txBody>
          <a:bodyPr/>
          <a:lstStyle/>
          <a:p>
            <a:pPr marL="323850" indent="-323850"/>
            <a:r>
              <a:rPr lang="en-US" altLang="zh-CN" sz="2400" dirty="0"/>
              <a:t>Journal of Network and Computer Applications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61" y="1450433"/>
            <a:ext cx="7378700" cy="4254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图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8650" y="1866812"/>
            <a:ext cx="7886700" cy="382504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4097" y="250835"/>
            <a:ext cx="7886700" cy="854073"/>
          </a:xfrm>
        </p:spPr>
        <p:txBody>
          <a:bodyPr wrap="square" anchor="ctr">
            <a:normAutofit/>
          </a:bodyPr>
          <a:lstStyle/>
          <a:p>
            <a:r>
              <a:rPr kumimoji="1" lang="zh-CN" altLang="en-US" dirty="0"/>
              <a:t>综述论文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911177" y="433998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交易行为识别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2911177" y="2444471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交易网络构建</a:t>
            </a:r>
            <a:endParaRPr lang="en-US" altLang="zh-CN" dirty="0"/>
          </a:p>
        </p:txBody>
      </p:sp>
      <p:sp>
        <p:nvSpPr>
          <p:cNvPr id="18" name="对角圆角矩形 17"/>
          <p:cNvSpPr/>
          <p:nvPr/>
        </p:nvSpPr>
        <p:spPr bwMode="auto">
          <a:xfrm>
            <a:off x="2302811" y="2444471"/>
            <a:ext cx="455429" cy="641641"/>
          </a:xfrm>
          <a:prstGeom prst="round2DiagRect">
            <a:avLst>
              <a:gd name="adj1" fmla="val 9060"/>
              <a:gd name="adj2" fmla="val 24723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对角圆角矩形 18"/>
          <p:cNvSpPr/>
          <p:nvPr/>
        </p:nvSpPr>
        <p:spPr bwMode="auto">
          <a:xfrm>
            <a:off x="2302811" y="3382897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911177" y="1474926"/>
            <a:ext cx="3745932" cy="641641"/>
          </a:xfrm>
          <a:prstGeom prst="snip2DiagRect">
            <a:avLst>
              <a:gd name="adj1" fmla="val 20919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区块链数据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911177" y="3370444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网络分析与挖掘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对角圆角矩形 21"/>
          <p:cNvSpPr/>
          <p:nvPr/>
        </p:nvSpPr>
        <p:spPr bwMode="auto">
          <a:xfrm>
            <a:off x="2302810" y="1487611"/>
            <a:ext cx="455429" cy="609775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对角圆角矩形 22"/>
          <p:cNvSpPr/>
          <p:nvPr/>
        </p:nvSpPr>
        <p:spPr bwMode="auto">
          <a:xfrm>
            <a:off x="2299535" y="436109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14453" y="531757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其他工作</a:t>
            </a:r>
          </a:p>
        </p:txBody>
      </p:sp>
      <p:sp>
        <p:nvSpPr>
          <p:cNvPr id="12" name="对角圆角矩形 11"/>
          <p:cNvSpPr/>
          <p:nvPr/>
        </p:nvSpPr>
        <p:spPr bwMode="auto">
          <a:xfrm>
            <a:off x="2302811" y="533868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1</a:t>
            </a:r>
            <a:r>
              <a:rPr lang="zh-CN" altLang="en-US" dirty="0"/>
              <a:t>：以太坊账户交易关系建模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3" y="1143000"/>
            <a:ext cx="3602037" cy="5181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u"/>
            </a:pPr>
            <a:r>
              <a:rPr lang="zh-CN" altLang="en-US" sz="2400" dirty="0"/>
              <a:t>网络常用于描述物体之间的关系，可以通过金融网络描述账户之间的转账关系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50138" y="3157072"/>
            <a:ext cx="1243943" cy="1135262"/>
            <a:chOff x="388823" y="1509220"/>
            <a:chExt cx="1575958" cy="219691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51" b="3691"/>
            <a:stretch>
              <a:fillRect/>
            </a:stretch>
          </p:blipFill>
          <p:spPr>
            <a:xfrm>
              <a:off x="388823" y="1509220"/>
              <a:ext cx="1575958" cy="1510570"/>
            </a:xfrm>
            <a:prstGeom prst="rect">
              <a:avLst/>
            </a:prstGeom>
          </p:spPr>
        </p:pic>
        <p:sp>
          <p:nvSpPr>
            <p:cNvPr id="6" name="文本框 18"/>
            <p:cNvSpPr txBox="1"/>
            <p:nvPr/>
          </p:nvSpPr>
          <p:spPr>
            <a:xfrm>
              <a:off x="639290" y="3110533"/>
              <a:ext cx="1143776" cy="5955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09600"/>
              <a:r>
                <a:rPr lang="zh-CN" altLang="en-US" sz="1400" dirty="0">
                  <a:solidFill>
                    <a:prstClr val="black"/>
                  </a:solidFill>
                  <a:latin typeface="Calibri Light"/>
                  <a:ea typeface="微软雅黑"/>
                </a:rPr>
                <a:t>社交网络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50138" y="4604049"/>
            <a:ext cx="1436824" cy="1053069"/>
            <a:chOff x="6934858" y="1655597"/>
            <a:chExt cx="1820319" cy="2037851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858" y="1655597"/>
              <a:ext cx="1820319" cy="1287462"/>
            </a:xfrm>
            <a:prstGeom prst="rect">
              <a:avLst/>
            </a:prstGeom>
          </p:spPr>
        </p:pic>
        <p:sp>
          <p:nvSpPr>
            <p:cNvPr id="9" name="文本框 21"/>
            <p:cNvSpPr txBox="1"/>
            <p:nvPr/>
          </p:nvSpPr>
          <p:spPr>
            <a:xfrm>
              <a:off x="7273132" y="3097852"/>
              <a:ext cx="1143775" cy="595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600"/>
              <a:r>
                <a:rPr lang="zh-CN" altLang="en-US" sz="1400" dirty="0">
                  <a:solidFill>
                    <a:prstClr val="black"/>
                  </a:solidFill>
                  <a:latin typeface="Calibri Light"/>
                  <a:ea typeface="微软雅黑"/>
                </a:rPr>
                <a:t>生物网络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496939" y="3170517"/>
            <a:ext cx="1243943" cy="1121817"/>
            <a:chOff x="388823" y="1531758"/>
            <a:chExt cx="1575958" cy="217089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8823" y="1531758"/>
              <a:ext cx="1575958" cy="1465493"/>
            </a:xfrm>
            <a:prstGeom prst="rect">
              <a:avLst/>
            </a:prstGeom>
          </p:spPr>
        </p:pic>
        <p:sp>
          <p:nvSpPr>
            <p:cNvPr id="12" name="文本框 24"/>
            <p:cNvSpPr txBox="1"/>
            <p:nvPr/>
          </p:nvSpPr>
          <p:spPr>
            <a:xfrm>
              <a:off x="639290" y="3107053"/>
              <a:ext cx="1143776" cy="5955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09600"/>
              <a:r>
                <a:rPr lang="zh-CN" altLang="en-US" sz="1400" dirty="0">
                  <a:solidFill>
                    <a:prstClr val="black"/>
                  </a:solidFill>
                  <a:latin typeface="Calibri Light"/>
                  <a:ea typeface="微软雅黑"/>
                </a:rPr>
                <a:t>网页网络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571106" y="4489439"/>
            <a:ext cx="1155977" cy="1135262"/>
            <a:chOff x="2389741" y="1498472"/>
            <a:chExt cx="1464513" cy="2196907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01" b="10505"/>
            <a:stretch>
              <a:fillRect/>
            </a:stretch>
          </p:blipFill>
          <p:spPr>
            <a:xfrm>
              <a:off x="2389741" y="1498472"/>
              <a:ext cx="1464513" cy="1510570"/>
            </a:xfrm>
            <a:prstGeom prst="rect">
              <a:avLst/>
            </a:prstGeom>
          </p:spPr>
        </p:pic>
        <p:sp>
          <p:nvSpPr>
            <p:cNvPr id="15" name="文本框 27"/>
            <p:cNvSpPr txBox="1"/>
            <p:nvPr/>
          </p:nvSpPr>
          <p:spPr>
            <a:xfrm>
              <a:off x="2568932" y="3099783"/>
              <a:ext cx="1143776" cy="595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09600"/>
              <a:r>
                <a:rPr lang="zh-CN" altLang="en-US" sz="1400" b="1" dirty="0">
                  <a:solidFill>
                    <a:srgbClr val="003300"/>
                  </a:solidFill>
                  <a:latin typeface="Calibri Light"/>
                  <a:ea typeface="微软雅黑"/>
                </a:rPr>
                <a:t>金融网络</a:t>
              </a:r>
            </a:p>
          </p:txBody>
        </p:sp>
      </p:grpSp>
      <p:sp>
        <p:nvSpPr>
          <p:cNvPr id="16" name="内容占位符 2"/>
          <p:cNvSpPr txBox="1"/>
          <p:nvPr/>
        </p:nvSpPr>
        <p:spPr bwMode="auto">
          <a:xfrm>
            <a:off x="4734115" y="1103041"/>
            <a:ext cx="3602037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defTabSz="914400">
              <a:buFont typeface="Wingdings" panose="05000000000000000000" pitchFamily="2" charset="2"/>
              <a:buChar char="u"/>
            </a:pPr>
            <a:r>
              <a:rPr lang="zh-CN" altLang="en-US" sz="2400" kern="0" dirty="0"/>
              <a:t>传统的分析通常将账户之间的交易关系建模为一个静态的简单图</a:t>
            </a:r>
            <a:endParaRPr lang="en-US" altLang="zh-CN" sz="2400" kern="0" dirty="0"/>
          </a:p>
          <a:p>
            <a:pPr defTabSz="914400"/>
            <a:endParaRPr lang="en-US" altLang="zh-CN" sz="2400" kern="0" dirty="0"/>
          </a:p>
          <a:p>
            <a:pPr marL="0" indent="0" defTabSz="914400">
              <a:buNone/>
            </a:pPr>
            <a:endParaRPr lang="en-US" altLang="zh-CN" sz="2400" kern="0" dirty="0"/>
          </a:p>
          <a:p>
            <a:pPr marL="0" indent="0" defTabSz="914400">
              <a:buNone/>
            </a:pPr>
            <a:endParaRPr lang="en-US" altLang="zh-CN" sz="1200" kern="0" dirty="0"/>
          </a:p>
          <a:p>
            <a:pPr defTabSz="914400">
              <a:buFont typeface="Wingdings" panose="05000000000000000000" pitchFamily="2" charset="2"/>
              <a:buChar char="u"/>
            </a:pPr>
            <a:r>
              <a:rPr lang="zh-CN" altLang="en-US" sz="2400" kern="0" dirty="0"/>
              <a:t>构建保留交易时间和金额信息的网络模型</a:t>
            </a:r>
            <a:endParaRPr lang="en-US" altLang="zh-CN" sz="2400" kern="0" dirty="0"/>
          </a:p>
          <a:p>
            <a:pPr defTabSz="914400"/>
            <a:endParaRPr lang="en-US" altLang="zh-CN" sz="1200" kern="0" dirty="0"/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800" b="1" dirty="0">
                <a:solidFill>
                  <a:srgbClr val="006600"/>
                </a:solidFill>
              </a:rPr>
              <a:t>交易数据： </a:t>
            </a:r>
            <a:r>
              <a:rPr lang="en-US" altLang="zh-CN" sz="1800" dirty="0"/>
              <a:t>(</a:t>
            </a:r>
            <a:r>
              <a:rPr lang="zh-CN" altLang="en-US" sz="1800" dirty="0"/>
              <a:t>发送方</a:t>
            </a:r>
            <a:r>
              <a:rPr lang="en-US" altLang="zh-CN" sz="1800" dirty="0"/>
              <a:t>, </a:t>
            </a:r>
            <a:r>
              <a:rPr lang="zh-CN" altLang="en-US" sz="1800" dirty="0"/>
              <a:t>接收方</a:t>
            </a:r>
            <a:r>
              <a:rPr lang="en-US" altLang="zh-CN" sz="1800" dirty="0"/>
              <a:t>, </a:t>
            </a:r>
            <a:r>
              <a:rPr lang="zh-CN" altLang="en-US" sz="1800" dirty="0"/>
              <a:t>交易金额</a:t>
            </a:r>
            <a:r>
              <a:rPr lang="en-US" altLang="zh-CN" sz="1800" dirty="0"/>
              <a:t>, </a:t>
            </a:r>
            <a:r>
              <a:rPr lang="zh-CN" altLang="en-US" sz="1800" dirty="0"/>
              <a:t>交易时间</a:t>
            </a:r>
            <a:r>
              <a:rPr lang="en-US" altLang="zh-CN" sz="1800" dirty="0"/>
              <a:t>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sz="1800" b="1" dirty="0">
                <a:solidFill>
                  <a:srgbClr val="006600"/>
                </a:solidFill>
              </a:rPr>
              <a:t>设计目标：</a:t>
            </a:r>
            <a:r>
              <a:rPr lang="zh-CN" altLang="en-US" sz="1800" dirty="0"/>
              <a:t>尽可能保留交易网络信息，区分节点间的多次交易</a:t>
            </a:r>
          </a:p>
        </p:txBody>
      </p:sp>
      <p:pic>
        <p:nvPicPr>
          <p:cNvPr id="17" name="图片 16"/>
          <p:cNvPicPr/>
          <p:nvPr/>
        </p:nvPicPr>
        <p:blipFill rotWithShape="1">
          <a:blip r:embed="rId7"/>
          <a:srcRect t="-11497" r="22317" b="21393"/>
          <a:stretch>
            <a:fillRect/>
          </a:stretch>
        </p:blipFill>
        <p:spPr bwMode="auto">
          <a:xfrm>
            <a:off x="4502633" y="2357935"/>
            <a:ext cx="4065003" cy="103331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内容占位符 1"/>
          <p:cNvSpPr txBox="1"/>
          <p:nvPr/>
        </p:nvSpPr>
        <p:spPr>
          <a:xfrm>
            <a:off x="853148" y="5877121"/>
            <a:ext cx="8441192" cy="698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2095" indent="-3238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000" b="1" kern="1200">
                <a:solidFill>
                  <a:schemeClr val="tx1"/>
                </a:solidFill>
                <a:latin typeface="+mn-lt"/>
                <a:ea typeface="黑体" panose="02010609060101010101" pitchFamily="49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黑体" panose="02010609060101010101" pitchFamily="49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黑体" panose="02010609060101010101" pitchFamily="49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黑体" panose="02010609060101010101" pitchFamily="49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黑体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2095" marR="0" lvl="0" indent="-3238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黑体" panose="02010609060101010101" pitchFamily="49" charset="-122"/>
              <a:cs typeface="+mn-cs"/>
            </a:endParaRPr>
          </a:p>
          <a:p>
            <a:pPr marL="252095" marR="0" lvl="0" indent="-3238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黑体" panose="02010609060101010101" pitchFamily="49" charset="-122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15389" y="1076623"/>
            <a:ext cx="8113221" cy="3600472"/>
            <a:chOff x="236756" y="2544387"/>
            <a:chExt cx="7761418" cy="3297835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6311" y="2739162"/>
              <a:ext cx="5361863" cy="310306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内容占位符 2"/>
                <p:cNvSpPr txBox="1"/>
                <p:nvPr/>
              </p:nvSpPr>
              <p:spPr>
                <a:xfrm>
                  <a:off x="236756" y="4441901"/>
                  <a:ext cx="3764756" cy="304474"/>
                </a:xfrm>
                <a:prstGeom prst="rect">
                  <a:avLst/>
                </a:prstGeom>
              </p:spPr>
              <p:txBody>
                <a:bodyPr vert="horz" lIns="68580" tIns="34290" rIns="68580" bIns="34290" rtlCol="0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9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lvl="0" indent="0">
                    <a:buNone/>
                    <a:defRPr/>
                  </a:pPr>
                  <a:r>
                    <a:rPr kumimoji="0" lang="zh-CN" altLang="en-US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传统游走表示：</a:t>
                  </a: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0, 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1,</m:t>
                          </m:r>
                          <m:r>
                            <a:rPr lang="en-US" altLang="zh-CN" sz="1350" i="1">
                              <a:solidFill>
                                <a:srgbClr val="ED7D3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zh-CN" sz="1350" b="0" i="1" smtClean="0">
                              <a:solidFill>
                                <a:srgbClr val="ED7D3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</m:oMath>
                  </a14:m>
                  <a:endParaRPr kumimoji="0" lang="en-US" altLang="zh-CN" sz="13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D7D31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9" name="内容占位符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6756" y="4441901"/>
                  <a:ext cx="3764756" cy="304474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 </a:t>
                  </a:r>
                </a:p>
              </p:txBody>
            </p:sp>
          </mc:Fallback>
        </mc:AlternateContent>
        <p:cxnSp>
          <p:nvCxnSpPr>
            <p:cNvPr id="20" name="直接箭头连接符 19"/>
            <p:cNvCxnSpPr/>
            <p:nvPr/>
          </p:nvCxnSpPr>
          <p:spPr>
            <a:xfrm>
              <a:off x="2119134" y="2918086"/>
              <a:ext cx="2174260" cy="448172"/>
            </a:xfrm>
            <a:prstGeom prst="straightConnector1">
              <a:avLst/>
            </a:prstGeom>
            <a:noFill/>
            <a:ln w="3175" cap="flat" cmpd="sng" algn="ctr">
              <a:solidFill>
                <a:srgbClr val="ED7D3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1" name="直接箭头连接符 20"/>
            <p:cNvCxnSpPr/>
            <p:nvPr/>
          </p:nvCxnSpPr>
          <p:spPr>
            <a:xfrm flipV="1">
              <a:off x="1978819" y="3599645"/>
              <a:ext cx="1378744" cy="587778"/>
            </a:xfrm>
            <a:prstGeom prst="straightConnector1">
              <a:avLst/>
            </a:prstGeom>
            <a:noFill/>
            <a:ln w="3175" cap="flat" cmpd="sng" algn="ctr">
              <a:solidFill>
                <a:srgbClr val="ED7D31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2" name="内容占位符 2"/>
            <p:cNvSpPr txBox="1"/>
            <p:nvPr/>
          </p:nvSpPr>
          <p:spPr>
            <a:xfrm>
              <a:off x="282847" y="2752104"/>
              <a:ext cx="2495194" cy="517033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1350" b="1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按时间戳从小到大标号</a:t>
              </a:r>
              <a:endParaRPr kumimoji="0" lang="en-US" altLang="zh-CN" sz="135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Char char="•"/>
                <a:defRPr/>
              </a:pPr>
              <a:endPara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内容占位符 2"/>
            <p:cNvSpPr txBox="1"/>
            <p:nvPr/>
          </p:nvSpPr>
          <p:spPr>
            <a:xfrm>
              <a:off x="236756" y="3967629"/>
              <a:ext cx="2495194" cy="711697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135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时序网络的重要性</a:t>
              </a:r>
              <a:endParaRPr kumimoji="0" lang="en-US" altLang="zh-CN" sz="135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从𝐴</a:t>
              </a:r>
              <a:r>
                <a:rPr kumimoji="0" lang="en-US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0</a:t>
              </a:r>
              <a:r>
                <a: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到𝐴</a:t>
              </a:r>
              <a:r>
                <a:rPr kumimoji="0" lang="en-US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1</a:t>
              </a:r>
              <a:r>
                <a: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存在</a:t>
              </a:r>
              <a:r>
                <a:rPr kumimoji="0" lang="en-US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2</a:t>
              </a:r>
              <a:r>
                <a: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条路径</a:t>
              </a:r>
            </a:p>
          </p:txBody>
        </p:sp>
        <p:cxnSp>
          <p:nvCxnSpPr>
            <p:cNvPr id="24" name="直接箭头连接符 23"/>
            <p:cNvCxnSpPr/>
            <p:nvPr/>
          </p:nvCxnSpPr>
          <p:spPr>
            <a:xfrm flipV="1">
              <a:off x="1915312" y="3833571"/>
              <a:ext cx="1231643" cy="382626"/>
            </a:xfrm>
            <a:prstGeom prst="straightConnector1">
              <a:avLst/>
            </a:prstGeom>
            <a:noFill/>
            <a:ln w="3175" cap="flat" cmpd="sng" algn="ctr">
              <a:solidFill>
                <a:srgbClr val="ED7D31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5" name="内容占位符 2"/>
            <p:cNvSpPr txBox="1"/>
            <p:nvPr/>
          </p:nvSpPr>
          <p:spPr>
            <a:xfrm>
              <a:off x="236756" y="4815924"/>
              <a:ext cx="2797132" cy="517033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多重时序网络下，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A2</a:t>
              </a: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节点是否合法？</a:t>
              </a:r>
            </a:p>
          </p:txBody>
        </p:sp>
        <p:sp>
          <p:nvSpPr>
            <p:cNvPr id="26" name="内容占位符 2"/>
            <p:cNvSpPr txBox="1"/>
            <p:nvPr/>
          </p:nvSpPr>
          <p:spPr>
            <a:xfrm>
              <a:off x="4998475" y="2544387"/>
              <a:ext cx="1586432" cy="255009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以太坊账户</a:t>
              </a:r>
            </a:p>
          </p:txBody>
        </p:sp>
        <p:cxnSp>
          <p:nvCxnSpPr>
            <p:cNvPr id="27" name="直接箭头连接符 26"/>
            <p:cNvCxnSpPr/>
            <p:nvPr/>
          </p:nvCxnSpPr>
          <p:spPr>
            <a:xfrm flipH="1">
              <a:off x="4998475" y="2799396"/>
              <a:ext cx="230750" cy="118690"/>
            </a:xfrm>
            <a:prstGeom prst="straightConnector1">
              <a:avLst/>
            </a:prstGeom>
            <a:noFill/>
            <a:ln w="3175" cap="flat" cmpd="sng" algn="ctr">
              <a:solidFill>
                <a:srgbClr val="ED7D31"/>
              </a:solidFill>
              <a:prstDash val="solid"/>
              <a:miter lim="800000"/>
              <a:tailEnd type="triangle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内容占位符 2"/>
                <p:cNvSpPr txBox="1"/>
                <p:nvPr/>
              </p:nvSpPr>
              <p:spPr>
                <a:xfrm>
                  <a:off x="236756" y="5141490"/>
                  <a:ext cx="3764756" cy="591739"/>
                </a:xfrm>
                <a:prstGeom prst="rect">
                  <a:avLst/>
                </a:prstGeom>
              </p:spPr>
              <p:txBody>
                <a:bodyPr vert="horz" lIns="68580" tIns="34290" rIns="68580" bIns="34290" rtlCol="0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9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9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228600" marR="0" lvl="0" indent="-228600" algn="l" defTabSz="914400" rtl="0" eaLnBrk="1" fontAlgn="auto" latinLnBrk="0" hangingPunct="1">
                    <a:lnSpc>
                      <a:spcPct val="90000"/>
                    </a:lnSpc>
                    <a:spcBef>
                      <a:spcPts val="1000"/>
                    </a:spcBef>
                    <a:spcAft>
                      <a:spcPts val="0"/>
                    </a:spcAft>
                    <a:buClrTx/>
                    <a:buSzTx/>
                    <a:buFont typeface="Arial" panose="020B0604020202090204" pitchFamily="34" charset="0"/>
                    <a:buChar char="•"/>
                    <a:defRPr/>
                  </a:pP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kumimoji="0" lang="en-US" altLang="zh-CN" sz="135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𝑒</m:t>
                              </m:r>
                            </m:e>
                            <m:sub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altLang="zh-CN" sz="135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𝑒</m:t>
                              </m:r>
                            </m:e>
                            <m:sub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kumimoji="0" lang="en-US" altLang="zh-C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 , </a:t>
                  </a: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0, 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1,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</m:t>
                          </m:r>
                        </m:e>
                      </m:d>
                    </m:oMath>
                  </a14:m>
                  <a:r>
                    <a:rPr kumimoji="0" lang="en-US" altLang="zh-C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   [</a:t>
                  </a:r>
                  <a:r>
                    <a:rPr kumimoji="0" lang="zh-CN" altLang="en-US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√</a:t>
                  </a:r>
                  <a:r>
                    <a:rPr kumimoji="0" lang="en-US" altLang="zh-C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]</a:t>
                  </a:r>
                </a:p>
                <a:p>
                  <a:pPr marL="228600" marR="0" lvl="0" indent="-228600" algn="l" defTabSz="914400" rtl="0" eaLnBrk="1" fontAlgn="auto" latinLnBrk="0" hangingPunct="1">
                    <a:lnSpc>
                      <a:spcPct val="90000"/>
                    </a:lnSpc>
                    <a:spcBef>
                      <a:spcPts val="1000"/>
                    </a:spcBef>
                    <a:spcAft>
                      <a:spcPts val="0"/>
                    </a:spcAft>
                    <a:buClrTx/>
                    <a:buSzTx/>
                    <a:buFont typeface="Arial" panose="020B0604020202090204" pitchFamily="34" charset="0"/>
                    <a:buChar char="•"/>
                    <a:defRPr/>
                  </a:pP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kumimoji="0" lang="en-US" altLang="zh-CN" sz="135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𝑒</m:t>
                              </m:r>
                            </m:e>
                            <m:sub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3</m:t>
                              </m:r>
                            </m:sub>
                          </m:sSub>
                          <m:r>
                            <a:rPr kumimoji="0" lang="en-US" altLang="zh-CN" sz="135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𝑒</m:t>
                              </m:r>
                            </m:e>
                            <m:sub>
                              <m:r>
                                <a:rPr kumimoji="0" lang="en-US" altLang="zh-CN" sz="135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ED7D3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kumimoji="0" lang="en-US" altLang="zh-C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 , </a:t>
                  </a: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0, 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1,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𝐴</m:t>
                          </m:r>
                          <m:r>
                            <a:rPr kumimoji="0" lang="en-US" altLang="zh-CN" sz="135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ED7D3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</m:t>
                          </m:r>
                        </m:e>
                      </m:d>
                    </m:oMath>
                  </a14:m>
                  <a:r>
                    <a:rPr kumimoji="0" lang="en-US" altLang="zh-C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ED7D31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rPr>
                    <a:t>    [×]</a:t>
                  </a:r>
                </a:p>
                <a:p>
                  <a:pPr marL="228600" marR="0" lvl="0" indent="-228600" algn="l" defTabSz="914400" rtl="0" eaLnBrk="1" fontAlgn="auto" latinLnBrk="0" hangingPunct="1">
                    <a:lnSpc>
                      <a:spcPct val="90000"/>
                    </a:lnSpc>
                    <a:spcBef>
                      <a:spcPts val="1000"/>
                    </a:spcBef>
                    <a:spcAft>
                      <a:spcPts val="0"/>
                    </a:spcAft>
                    <a:buClrTx/>
                    <a:buSzTx/>
                    <a:buFont typeface="Arial" panose="020B0604020202090204" pitchFamily="34" charset="0"/>
                    <a:buChar char="•"/>
                    <a:defRPr/>
                  </a:pPr>
                  <a:endParaRPr kumimoji="0" lang="en-US" altLang="zh-CN" sz="13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D7D31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28" name="内容占位符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6756" y="5141490"/>
                  <a:ext cx="3764756" cy="591739"/>
                </a:xfrm>
                <a:prstGeom prst="rect">
                  <a:avLst/>
                </a:prstGeom>
                <a:blipFill rotWithShape="1">
                  <a:blip r:embed="rId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 </a:t>
                  </a:r>
                </a:p>
              </p:txBody>
            </p:sp>
          </mc:Fallback>
        </mc:AlternateContent>
      </p:grpSp>
      <p:sp>
        <p:nvSpPr>
          <p:cNvPr id="32" name="文本框 31"/>
          <p:cNvSpPr txBox="1"/>
          <p:nvPr/>
        </p:nvSpPr>
        <p:spPr>
          <a:xfrm>
            <a:off x="224883" y="4985913"/>
            <a:ext cx="8763000" cy="214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eaLnBrk="0" fontAlgn="base" hangingPunct="0">
              <a:lnSpc>
                <a:spcPct val="130000"/>
              </a:lnSpc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/>
              <a:t>数学定义：网络𝐺</a:t>
            </a:r>
            <a:r>
              <a:rPr lang="en-US" altLang="zh-CN" sz="2000" kern="0" dirty="0"/>
              <a:t>=(</a:t>
            </a:r>
            <a:r>
              <a:rPr lang="zh-CN" altLang="en-US" sz="2000" kern="0" dirty="0"/>
              <a:t>𝑉</a:t>
            </a:r>
            <a:r>
              <a:rPr lang="en-US" altLang="zh-CN" sz="2000" kern="0" dirty="0"/>
              <a:t>,</a:t>
            </a:r>
            <a:r>
              <a:rPr lang="zh-CN" altLang="en-US" sz="2000" kern="0" dirty="0"/>
              <a:t>𝐸</a:t>
            </a:r>
            <a:r>
              <a:rPr lang="en-US" altLang="zh-CN" sz="2000" kern="0" dirty="0"/>
              <a:t>), </a:t>
            </a:r>
            <a:r>
              <a:rPr lang="zh-CN" altLang="en-US" sz="2000" kern="0" dirty="0"/>
              <a:t>边𝑒</a:t>
            </a:r>
            <a:r>
              <a:rPr lang="en-US" altLang="zh-CN" sz="2000" kern="0" dirty="0"/>
              <a:t>=(</a:t>
            </a:r>
            <a:r>
              <a:rPr lang="zh-CN" altLang="en-US" sz="2000" kern="0" dirty="0"/>
              <a:t>𝑢</a:t>
            </a:r>
            <a:r>
              <a:rPr lang="en-US" altLang="zh-CN" sz="2000" kern="0" dirty="0"/>
              <a:t>,</a:t>
            </a:r>
            <a:r>
              <a:rPr lang="zh-CN" altLang="en-US" sz="2000" kern="0" dirty="0"/>
              <a:t>𝑣</a:t>
            </a:r>
            <a:r>
              <a:rPr lang="en-US" altLang="zh-CN" sz="2000" kern="0" dirty="0"/>
              <a:t>,</a:t>
            </a:r>
            <a:r>
              <a:rPr lang="zh-CN" altLang="en-US" sz="2000" kern="0" dirty="0"/>
              <a:t>𝑤</a:t>
            </a:r>
            <a:r>
              <a:rPr lang="en-US" altLang="zh-CN" sz="2000" kern="0" dirty="0"/>
              <a:t>,</a:t>
            </a:r>
            <a:r>
              <a:rPr lang="zh-CN" altLang="en-US" sz="2000" kern="0" dirty="0"/>
              <a:t>𝑡</a:t>
            </a:r>
            <a:r>
              <a:rPr lang="en-US" altLang="zh-CN" sz="2000" kern="0" dirty="0"/>
              <a:t>)</a:t>
            </a:r>
          </a:p>
          <a:p>
            <a:pPr marL="342900" marR="0" lvl="0" indent="-342900" defTabSz="914400" eaLnBrk="0" fontAlgn="base" hangingPunct="0">
              <a:lnSpc>
                <a:spcPct val="130000"/>
              </a:lnSpc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/>
              <a:t>主要特点：允许存在平行边，每个节点表示一个以太坊账户，每条边表示一次交易，包含交易时间</a:t>
            </a:r>
            <a:r>
              <a:rPr lang="en-US" altLang="zh-CN" sz="2000" kern="0" dirty="0"/>
              <a:t>t</a:t>
            </a:r>
            <a:r>
              <a:rPr lang="zh-CN" altLang="en-US" sz="2000" kern="0" dirty="0"/>
              <a:t>和交易金额</a:t>
            </a:r>
            <a:r>
              <a:rPr lang="en-US" altLang="zh-CN" sz="2000" kern="0" dirty="0"/>
              <a:t>w</a:t>
            </a:r>
            <a:r>
              <a:rPr lang="zh-CN" altLang="en-US" sz="2000" kern="0" dirty="0"/>
              <a:t>，并按照</a:t>
            </a:r>
            <a:r>
              <a:rPr lang="en-US" altLang="zh-CN" sz="2000" kern="0" dirty="0"/>
              <a:t>t</a:t>
            </a:r>
            <a:r>
              <a:rPr lang="zh-CN" altLang="en-US" sz="2000" kern="0" dirty="0"/>
              <a:t>从小到大对边进行标号</a:t>
            </a:r>
          </a:p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90204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90204"/>
              <a:ea typeface="+mn-ea"/>
              <a:cs typeface="+mn-cs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1</a:t>
            </a:r>
            <a:r>
              <a:rPr lang="zh-CN" altLang="en-US" kern="0" dirty="0"/>
              <a:t>：以太坊网络嵌入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1</a:t>
            </a:r>
            <a:r>
              <a:rPr lang="zh-CN" altLang="en-US" dirty="0"/>
              <a:t>：以太坊账户交易关系建模</a:t>
            </a:r>
          </a:p>
        </p:txBody>
      </p:sp>
      <p:pic>
        <p:nvPicPr>
          <p:cNvPr id="5" name="图片 4"/>
          <p:cNvPicPr/>
          <p:nvPr/>
        </p:nvPicPr>
        <p:blipFill rotWithShape="1">
          <a:blip r:embed="rId2"/>
          <a:srcRect b="5071"/>
          <a:stretch>
            <a:fillRect/>
          </a:stretch>
        </p:blipFill>
        <p:spPr>
          <a:xfrm>
            <a:off x="5072285" y="2719429"/>
            <a:ext cx="2703818" cy="1274334"/>
          </a:xfrm>
          <a:prstGeom prst="rect">
            <a:avLst/>
          </a:prstGeom>
          <a:ln>
            <a:solidFill>
              <a:srgbClr val="006600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10837" t="-23439" r="10637" b="47094"/>
          <a:stretch>
            <a:fillRect/>
          </a:stretch>
        </p:blipFill>
        <p:spPr>
          <a:xfrm>
            <a:off x="5072285" y="4383224"/>
            <a:ext cx="3486147" cy="493867"/>
          </a:xfrm>
          <a:prstGeom prst="rect">
            <a:avLst/>
          </a:prstGeom>
          <a:ln>
            <a:solidFill>
              <a:srgbClr val="006600"/>
            </a:solidFill>
          </a:ln>
        </p:spPr>
      </p:pic>
      <p:sp>
        <p:nvSpPr>
          <p:cNvPr id="7" name="AutoShape 30"/>
          <p:cNvSpPr>
            <a:spLocks noChangeArrowheads="1"/>
          </p:cNvSpPr>
          <p:nvPr/>
        </p:nvSpPr>
        <p:spPr bwMode="gray">
          <a:xfrm>
            <a:off x="436419" y="2862729"/>
            <a:ext cx="4135581" cy="493867"/>
          </a:xfrm>
          <a:prstGeom prst="roundRect">
            <a:avLst>
              <a:gd name="adj" fmla="val 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kern="0" dirty="0">
                <a:solidFill>
                  <a:prstClr val="black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信息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聚焦：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𝐾阶有向子网络采样</a:t>
            </a:r>
          </a:p>
        </p:txBody>
      </p:sp>
      <p:sp>
        <p:nvSpPr>
          <p:cNvPr id="8" name="AutoShape 30"/>
          <p:cNvSpPr>
            <a:spLocks noChangeArrowheads="1"/>
          </p:cNvSpPr>
          <p:nvPr/>
        </p:nvSpPr>
        <p:spPr bwMode="gray">
          <a:xfrm>
            <a:off x="436419" y="1374205"/>
            <a:ext cx="4135581" cy="493867"/>
          </a:xfrm>
          <a:prstGeom prst="roundRect">
            <a:avLst>
              <a:gd name="adj" fmla="val 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网络建模：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时序加权多重有向网络</a:t>
            </a:r>
          </a:p>
        </p:txBody>
      </p:sp>
      <p:sp>
        <p:nvSpPr>
          <p:cNvPr id="9" name="AutoShape 30"/>
          <p:cNvSpPr>
            <a:spLocks noChangeArrowheads="1"/>
          </p:cNvSpPr>
          <p:nvPr/>
        </p:nvSpPr>
        <p:spPr bwMode="gray">
          <a:xfrm>
            <a:off x="436419" y="4314154"/>
            <a:ext cx="4135581" cy="493867"/>
          </a:xfrm>
          <a:prstGeom prst="roundRect">
            <a:avLst>
              <a:gd name="adj" fmla="val 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kern="0" dirty="0">
                <a:solidFill>
                  <a:prstClr val="black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网络刻画：</a:t>
            </a:r>
            <a:r>
              <a:rPr lang="zh-CN" altLang="en-US" sz="2000" kern="0" dirty="0">
                <a:solidFill>
                  <a:prstClr val="black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带偏好的游走方法</a:t>
            </a:r>
          </a:p>
        </p:txBody>
      </p:sp>
      <p:sp>
        <p:nvSpPr>
          <p:cNvPr id="10" name="下箭头 28"/>
          <p:cNvSpPr/>
          <p:nvPr/>
        </p:nvSpPr>
        <p:spPr bwMode="auto">
          <a:xfrm>
            <a:off x="874730" y="3693129"/>
            <a:ext cx="377246" cy="385762"/>
          </a:xfrm>
          <a:prstGeom prst="downArrow">
            <a:avLst/>
          </a:prstGeom>
          <a:solidFill>
            <a:srgbClr val="0066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18000" rIns="180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11" name="下箭头 28"/>
          <p:cNvSpPr/>
          <p:nvPr/>
        </p:nvSpPr>
        <p:spPr bwMode="auto">
          <a:xfrm>
            <a:off x="874730" y="2140508"/>
            <a:ext cx="377246" cy="385762"/>
          </a:xfrm>
          <a:prstGeom prst="downArrow">
            <a:avLst/>
          </a:prstGeom>
          <a:solidFill>
            <a:srgbClr val="0066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18000" rIns="180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12" name="TextBox 14"/>
          <p:cNvSpPr txBox="1">
            <a:spLocks noChangeArrowheads="1"/>
          </p:cNvSpPr>
          <p:nvPr/>
        </p:nvSpPr>
        <p:spPr bwMode="blackWhite">
          <a:xfrm>
            <a:off x="1291450" y="3614531"/>
            <a:ext cx="2906596" cy="435697"/>
          </a:xfrm>
          <a:prstGeom prst="rect">
            <a:avLst/>
          </a:prstGeom>
          <a:noFill/>
          <a:ln w="28575" algn="ctr">
            <a:noFill/>
            <a:miter lim="800000"/>
          </a:ln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kumimoji="1" lang="zh-CN" altLang="en-US" sz="2000" b="1" dirty="0">
                <a:solidFill>
                  <a:srgbClr val="70AD47">
                    <a:lumMod val="5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空间密集型交易数据</a:t>
            </a:r>
          </a:p>
        </p:txBody>
      </p:sp>
      <p:sp>
        <p:nvSpPr>
          <p:cNvPr id="13" name="TextBox 14"/>
          <p:cNvSpPr txBox="1">
            <a:spLocks noChangeArrowheads="1"/>
          </p:cNvSpPr>
          <p:nvPr/>
        </p:nvSpPr>
        <p:spPr bwMode="blackWhite">
          <a:xfrm>
            <a:off x="1276432" y="2059771"/>
            <a:ext cx="3804105" cy="435697"/>
          </a:xfrm>
          <a:prstGeom prst="rect">
            <a:avLst/>
          </a:prstGeom>
          <a:noFill/>
          <a:ln w="28575" algn="ctr">
            <a:noFill/>
            <a:miter lim="800000"/>
          </a:ln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kumimoji="1" lang="zh-CN" altLang="en-US" sz="2000" b="1" dirty="0">
                <a:solidFill>
                  <a:srgbClr val="70AD47">
                    <a:lumMod val="5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保留交易的时间、金额信息</a:t>
            </a:r>
          </a:p>
        </p:txBody>
      </p:sp>
      <p:sp>
        <p:nvSpPr>
          <p:cNvPr id="14" name="下箭头 28"/>
          <p:cNvSpPr/>
          <p:nvPr/>
        </p:nvSpPr>
        <p:spPr bwMode="auto">
          <a:xfrm>
            <a:off x="874730" y="5070666"/>
            <a:ext cx="377246" cy="385762"/>
          </a:xfrm>
          <a:prstGeom prst="downArrow">
            <a:avLst/>
          </a:prstGeom>
          <a:solidFill>
            <a:srgbClr val="0066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18000" rIns="180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blackWhite">
          <a:xfrm>
            <a:off x="1296456" y="4989929"/>
            <a:ext cx="2607425" cy="435697"/>
          </a:xfrm>
          <a:prstGeom prst="rect">
            <a:avLst/>
          </a:prstGeom>
          <a:noFill/>
          <a:ln w="28575" algn="ctr">
            <a:noFill/>
            <a:miter lim="800000"/>
          </a:ln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kumimoji="1" lang="zh-CN" altLang="en-US" sz="2000" b="1" dirty="0">
                <a:solidFill>
                  <a:srgbClr val="70AD47">
                    <a:lumMod val="5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学习网络嵌入向量</a:t>
            </a:r>
          </a:p>
        </p:txBody>
      </p:sp>
      <p:sp>
        <p:nvSpPr>
          <p:cNvPr id="16" name="AutoShape 30"/>
          <p:cNvSpPr>
            <a:spLocks noChangeArrowheads="1"/>
          </p:cNvSpPr>
          <p:nvPr/>
        </p:nvSpPr>
        <p:spPr bwMode="gray">
          <a:xfrm>
            <a:off x="436419" y="5588512"/>
            <a:ext cx="4135581" cy="493867"/>
          </a:xfrm>
          <a:prstGeom prst="roundRect">
            <a:avLst>
              <a:gd name="adj" fmla="val 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实验验证：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时序链路预测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285" y="5325999"/>
            <a:ext cx="2795283" cy="881432"/>
          </a:xfrm>
          <a:prstGeom prst="rect">
            <a:avLst/>
          </a:prstGeom>
          <a:ln>
            <a:solidFill>
              <a:srgbClr val="006600"/>
            </a:solidFill>
          </a:ln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2285" y="1125563"/>
            <a:ext cx="2577530" cy="1361055"/>
          </a:xfrm>
          <a:prstGeom prst="rect">
            <a:avLst/>
          </a:prstGeom>
          <a:ln>
            <a:solidFill>
              <a:srgbClr val="006600"/>
            </a:solidFill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3662" y="1283097"/>
            <a:ext cx="8162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IEEE Transactions on Circuits and Systems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1</a:t>
            </a:r>
            <a:r>
              <a:rPr lang="zh-CN" altLang="en-US" kern="0" dirty="0"/>
              <a:t>：以太坊账户交易关系建模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78" y="1602704"/>
            <a:ext cx="7701643" cy="473348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2</a:t>
            </a:r>
            <a:r>
              <a:rPr lang="zh-CN" altLang="en-US" dirty="0"/>
              <a:t>：比特币地址关系建模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8854" y="1139870"/>
            <a:ext cx="8732837" cy="5181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比特币交易基于</a:t>
            </a:r>
            <a:r>
              <a:rPr lang="en-US" altLang="zh-CN" dirty="0"/>
              <a:t>UTXO</a:t>
            </a:r>
            <a:r>
              <a:rPr lang="zh-CN" altLang="en-US" dirty="0"/>
              <a:t> （未被使用的交易输出）模型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比特币交易特点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/>
              <a:t>基于</a:t>
            </a:r>
            <a:r>
              <a:rPr lang="en-US" altLang="zh-CN" sz="2400" dirty="0"/>
              <a:t>UTXO</a:t>
            </a:r>
            <a:r>
              <a:rPr lang="zh-CN" altLang="en-US" sz="2400" dirty="0"/>
              <a:t>（未被使用的交易输出）模型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zh-CN" sz="2400" dirty="0"/>
              <a:t>可能涉及到多个输入和输出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/>
              <a:t>自动生成找零地址</a:t>
            </a:r>
            <a:endParaRPr lang="en-US" altLang="zh-CN" sz="2400" dirty="0"/>
          </a:p>
          <a:p>
            <a:endParaRPr lang="en-US" altLang="zh-CN" dirty="0"/>
          </a:p>
        </p:txBody>
      </p:sp>
      <p:sp>
        <p:nvSpPr>
          <p:cNvPr id="5" name="椭圆 4"/>
          <p:cNvSpPr/>
          <p:nvPr/>
        </p:nvSpPr>
        <p:spPr bwMode="auto">
          <a:xfrm>
            <a:off x="4278838" y="2570272"/>
            <a:ext cx="412595" cy="947854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78838" y="2859533"/>
            <a:ext cx="412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charset="-122"/>
                <a:ea typeface="宋体" charset="-122"/>
              </a:rPr>
              <a:t>Tx</a:t>
            </a:r>
            <a:endParaRPr lang="zh-CN" altLang="en-US" dirty="0">
              <a:latin typeface="宋体" charset="-122"/>
              <a:ea typeface="宋体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2595004" y="2230608"/>
            <a:ext cx="880946" cy="4572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charset="-122"/>
                <a:ea typeface="宋体" charset="-122"/>
              </a:rPr>
              <a:t>A1</a:t>
            </a:r>
            <a:endParaRPr kumimoji="0" lang="zh-CN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宋体" charset="-122"/>
              <a:ea typeface="宋体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2595004" y="3329451"/>
            <a:ext cx="880946" cy="4572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charset="-122"/>
                <a:ea typeface="宋体" charset="-122"/>
              </a:rPr>
              <a:t>A2</a:t>
            </a:r>
            <a:endParaRPr kumimoji="0" lang="zh-CN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宋体" charset="-122"/>
              <a:ea typeface="宋体" charset="-122"/>
            </a:endParaRPr>
          </a:p>
        </p:txBody>
      </p:sp>
      <p:cxnSp>
        <p:nvCxnSpPr>
          <p:cNvPr id="9" name="直接箭头连接符 8"/>
          <p:cNvCxnSpPr>
            <a:stCxn id="7" idx="3"/>
            <a:endCxn id="5" idx="2"/>
          </p:cNvCxnSpPr>
          <p:nvPr/>
        </p:nvCxnSpPr>
        <p:spPr bwMode="auto">
          <a:xfrm>
            <a:off x="3475950" y="2459208"/>
            <a:ext cx="802888" cy="584991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0" name="矩形 9"/>
          <p:cNvSpPr/>
          <p:nvPr/>
        </p:nvSpPr>
        <p:spPr bwMode="auto">
          <a:xfrm>
            <a:off x="5542643" y="3317404"/>
            <a:ext cx="880946" cy="4572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charset="-122"/>
                <a:ea typeface="宋体" charset="-122"/>
              </a:rPr>
              <a:t>A4</a:t>
            </a:r>
            <a:endParaRPr kumimoji="0" lang="zh-CN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宋体" charset="-122"/>
              <a:ea typeface="宋体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5542643" y="2230608"/>
            <a:ext cx="880946" cy="4572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charset="-122"/>
                <a:ea typeface="宋体" charset="-122"/>
              </a:rPr>
              <a:t>A3</a:t>
            </a:r>
            <a:endParaRPr kumimoji="0" lang="zh-CN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宋体" charset="-122"/>
              <a:ea typeface="宋体" charset="-122"/>
            </a:endParaRPr>
          </a:p>
        </p:txBody>
      </p:sp>
      <p:cxnSp>
        <p:nvCxnSpPr>
          <p:cNvPr id="12" name="直接箭头连接符 11"/>
          <p:cNvCxnSpPr>
            <a:stCxn id="8" idx="3"/>
            <a:endCxn id="6" idx="1"/>
          </p:cNvCxnSpPr>
          <p:nvPr/>
        </p:nvCxnSpPr>
        <p:spPr bwMode="auto">
          <a:xfrm flipV="1">
            <a:off x="3475950" y="3044199"/>
            <a:ext cx="802888" cy="513852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3" name="直接箭头连接符 12"/>
          <p:cNvCxnSpPr>
            <a:stCxn id="6" idx="3"/>
            <a:endCxn id="11" idx="1"/>
          </p:cNvCxnSpPr>
          <p:nvPr/>
        </p:nvCxnSpPr>
        <p:spPr bwMode="auto">
          <a:xfrm flipV="1">
            <a:off x="4691708" y="2459208"/>
            <a:ext cx="850935" cy="584991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4" name="直接箭头连接符 13"/>
          <p:cNvCxnSpPr>
            <a:stCxn id="6" idx="3"/>
            <a:endCxn id="10" idx="1"/>
          </p:cNvCxnSpPr>
          <p:nvPr/>
        </p:nvCxnSpPr>
        <p:spPr bwMode="auto">
          <a:xfrm>
            <a:off x="4691708" y="3044199"/>
            <a:ext cx="850935" cy="501805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3720941" y="237744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宋体" charset="-122"/>
                <a:ea typeface="宋体" charset="-122"/>
              </a:rPr>
              <a:t>3BTC</a:t>
            </a:r>
            <a:endParaRPr lang="zh-CN" altLang="en-US" sz="2000" dirty="0">
              <a:latin typeface="宋体" charset="-122"/>
              <a:ea typeface="宋体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20940" y="3270833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宋体" charset="-122"/>
                <a:ea typeface="宋体" charset="-122"/>
              </a:rPr>
              <a:t>3BTC</a:t>
            </a:r>
            <a:endParaRPr lang="zh-CN" altLang="en-US" sz="2000" dirty="0">
              <a:latin typeface="宋体" charset="-122"/>
              <a:ea typeface="宋体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91708" y="2351593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宋体" charset="-122"/>
                <a:ea typeface="宋体" charset="-122"/>
              </a:rPr>
              <a:t>5BTC</a:t>
            </a:r>
            <a:endParaRPr lang="zh-CN" altLang="en-US" sz="2000" dirty="0">
              <a:latin typeface="宋体" charset="-122"/>
              <a:ea typeface="宋体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676386" y="329455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宋体" charset="-122"/>
                <a:ea typeface="宋体" charset="-122"/>
              </a:rPr>
              <a:t>1BTC</a:t>
            </a:r>
            <a:endParaRPr lang="zh-CN" altLang="en-US" sz="2000" dirty="0">
              <a:latin typeface="宋体" charset="-122"/>
              <a:ea typeface="宋体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92355" y="227454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charset="-122"/>
                <a:ea typeface="宋体" charset="-122"/>
              </a:rPr>
              <a:t>（</a:t>
            </a:r>
            <a:r>
              <a:rPr lang="en-US" altLang="zh-CN" dirty="0">
                <a:latin typeface="宋体" charset="-122"/>
                <a:ea typeface="宋体" charset="-122"/>
              </a:rPr>
              <a:t>UTXO</a:t>
            </a:r>
            <a:r>
              <a:rPr lang="zh-CN" altLang="en-US" dirty="0">
                <a:latin typeface="宋体" charset="-122"/>
                <a:ea typeface="宋体" charset="-122"/>
              </a:rPr>
              <a:t>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92355" y="33613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charset="-122"/>
                <a:ea typeface="宋体" charset="-122"/>
              </a:rPr>
              <a:t>（</a:t>
            </a:r>
            <a:r>
              <a:rPr lang="en-US" altLang="zh-CN" dirty="0">
                <a:latin typeface="宋体" charset="-122"/>
                <a:ea typeface="宋体" charset="-122"/>
              </a:rPr>
              <a:t>UTXO</a:t>
            </a:r>
            <a:r>
              <a:rPr lang="zh-CN" altLang="en-US" dirty="0">
                <a:latin typeface="宋体" charset="-122"/>
                <a:ea typeface="宋体" charset="-122"/>
              </a:rPr>
              <a:t>）</a:t>
            </a:r>
          </a:p>
        </p:txBody>
      </p:sp>
      <p:sp>
        <p:nvSpPr>
          <p:cNvPr id="4" name="右箭头 3"/>
          <p:cNvSpPr/>
          <p:nvPr/>
        </p:nvSpPr>
        <p:spPr bwMode="auto">
          <a:xfrm>
            <a:off x="1913278" y="2351218"/>
            <a:ext cx="578734" cy="200055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22" name="右箭头 21"/>
          <p:cNvSpPr/>
          <p:nvPr/>
        </p:nvSpPr>
        <p:spPr bwMode="auto">
          <a:xfrm>
            <a:off x="1913278" y="3438014"/>
            <a:ext cx="578734" cy="200055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40760" y="204594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charset="-122"/>
                <a:ea typeface="宋体" charset="-122"/>
              </a:rPr>
              <a:t>Tx1’s UTXO</a:t>
            </a:r>
            <a:endParaRPr lang="zh-CN" altLang="en-US" dirty="0">
              <a:latin typeface="宋体" charset="-122"/>
              <a:ea typeface="宋体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17612" y="308616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charset="-122"/>
                <a:ea typeface="宋体" charset="-122"/>
              </a:rPr>
              <a:t>Tx2’s UTXO</a:t>
            </a:r>
            <a:endParaRPr lang="zh-CN" altLang="en-US" dirty="0">
              <a:latin typeface="宋体" charset="-122"/>
              <a:ea typeface="宋体" charset="-122"/>
            </a:endParaRPr>
          </a:p>
        </p:txBody>
      </p:sp>
      <p:sp>
        <p:nvSpPr>
          <p:cNvPr id="24" name="椭圆 23"/>
          <p:cNvSpPr/>
          <p:nvPr/>
        </p:nvSpPr>
        <p:spPr bwMode="auto">
          <a:xfrm>
            <a:off x="5319252" y="3187052"/>
            <a:ext cx="1327727" cy="701978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29118" y="39301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找零地址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2</a:t>
            </a:r>
            <a:r>
              <a:rPr lang="zh-CN" altLang="en-US" dirty="0"/>
              <a:t>：比特币地址关系建模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351" y="102747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建模方式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0941" y="5801914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用户使用多个地址</a:t>
            </a:r>
            <a:endParaRPr lang="en-US" altLang="zh-CN" dirty="0"/>
          </a:p>
          <a:p>
            <a:pPr algn="ctr"/>
            <a:r>
              <a:rPr lang="zh-CN" altLang="en-US" dirty="0"/>
              <a:t>先将用户的地址聚合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3372" y="3323882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交易作为节点</a:t>
            </a:r>
            <a:endParaRPr lang="en-US" altLang="zh-CN" dirty="0"/>
          </a:p>
          <a:p>
            <a:pPr algn="ctr"/>
            <a:r>
              <a:rPr lang="zh-CN" altLang="en-US" dirty="0"/>
              <a:t>较为直观的体现资金流的方式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52680" y="3242322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地址作为节点</a:t>
            </a:r>
            <a:endParaRPr lang="en-US" altLang="zh-CN" dirty="0"/>
          </a:p>
          <a:p>
            <a:pPr algn="ctr"/>
            <a:r>
              <a:rPr lang="zh-CN" altLang="en-US" dirty="0"/>
              <a:t>难以体现交易由多个账户参与的关系</a:t>
            </a:r>
            <a:endParaRPr lang="en-US" altLang="zh-CN" dirty="0"/>
          </a:p>
        </p:txBody>
      </p:sp>
      <p:pic>
        <p:nvPicPr>
          <p:cNvPr id="2050" name="Picture 2" descr="G:\写作\综述\IEEEtran_20200518\IEEEtran_20200518\figures\address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922" y="1389447"/>
            <a:ext cx="3139079" cy="174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G:\写作\综述\IEEEtran_20200518\IEEEtran_20200518\figures\usergrap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829" y="3953077"/>
            <a:ext cx="2445060" cy="1938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:\写作\综述\IEEEtran_20200518\IEEEtran_20200518\figures\transactiongraph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829" y="1330969"/>
            <a:ext cx="2960030" cy="197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G:\写作\综述\IEEEtran_20200518\IEEEtran_20200518\figures\hypergraph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232" y="4086995"/>
            <a:ext cx="3516909" cy="1670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091300" y="5801914"/>
            <a:ext cx="3416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交易、地址作为节点</a:t>
            </a:r>
            <a:endParaRPr lang="en-US" altLang="zh-CN" dirty="0"/>
          </a:p>
          <a:p>
            <a:pPr algn="ctr"/>
            <a:r>
              <a:rPr lang="zh-CN" altLang="en-US" dirty="0"/>
              <a:t>更好地体现地址之间的交易关系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相关成果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3516" y="986883"/>
            <a:ext cx="8318500" cy="5181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/>
              <a:t>arXiv:2011.09318v1</a:t>
            </a:r>
            <a:r>
              <a:rPr lang="zh-CN" altLang="en-US" sz="2400" dirty="0"/>
              <a:t>，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50" y="1569373"/>
            <a:ext cx="7330416" cy="4719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911177" y="433998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交易行为识别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2911177" y="2444471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交易网络构建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对角圆角矩形 17"/>
          <p:cNvSpPr/>
          <p:nvPr/>
        </p:nvSpPr>
        <p:spPr bwMode="auto">
          <a:xfrm>
            <a:off x="2302811" y="2444471"/>
            <a:ext cx="455429" cy="641641"/>
          </a:xfrm>
          <a:prstGeom prst="round2DiagRect">
            <a:avLst>
              <a:gd name="adj1" fmla="val 9060"/>
              <a:gd name="adj2" fmla="val 24723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对角圆角矩形 18"/>
          <p:cNvSpPr/>
          <p:nvPr/>
        </p:nvSpPr>
        <p:spPr bwMode="auto">
          <a:xfrm>
            <a:off x="2302811" y="3382897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911177" y="1474926"/>
            <a:ext cx="3745932" cy="641641"/>
          </a:xfrm>
          <a:prstGeom prst="snip2DiagRect">
            <a:avLst>
              <a:gd name="adj1" fmla="val 20919"/>
              <a:gd name="adj2" fmla="val 0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3200" b="1" u="none"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区块链数据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911177" y="3370444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网络分析与挖掘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对角圆角矩形 21"/>
          <p:cNvSpPr/>
          <p:nvPr/>
        </p:nvSpPr>
        <p:spPr bwMode="auto">
          <a:xfrm>
            <a:off x="2302810" y="1487611"/>
            <a:ext cx="455429" cy="609775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对角圆角矩形 22"/>
          <p:cNvSpPr/>
          <p:nvPr/>
        </p:nvSpPr>
        <p:spPr bwMode="auto">
          <a:xfrm>
            <a:off x="2299535" y="436109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14453" y="531757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其他工作</a:t>
            </a:r>
          </a:p>
        </p:txBody>
      </p:sp>
      <p:sp>
        <p:nvSpPr>
          <p:cNvPr id="12" name="对角圆角矩形 11"/>
          <p:cNvSpPr/>
          <p:nvPr/>
        </p:nvSpPr>
        <p:spPr bwMode="auto">
          <a:xfrm>
            <a:off x="2302811" y="533868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911177" y="433998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交易行为识别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2911177" y="2444471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交易网络构建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对角圆角矩形 17"/>
          <p:cNvSpPr/>
          <p:nvPr/>
        </p:nvSpPr>
        <p:spPr bwMode="auto">
          <a:xfrm>
            <a:off x="2302811" y="2444471"/>
            <a:ext cx="455429" cy="641641"/>
          </a:xfrm>
          <a:prstGeom prst="round2DiagRect">
            <a:avLst>
              <a:gd name="adj1" fmla="val 9060"/>
              <a:gd name="adj2" fmla="val 24723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对角圆角矩形 18"/>
          <p:cNvSpPr/>
          <p:nvPr/>
        </p:nvSpPr>
        <p:spPr bwMode="auto">
          <a:xfrm>
            <a:off x="2302811" y="3382897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911177" y="1474926"/>
            <a:ext cx="3745932" cy="641641"/>
          </a:xfrm>
          <a:prstGeom prst="snip2DiagRect">
            <a:avLst>
              <a:gd name="adj1" fmla="val 20919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区块链数据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911177" y="3370444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网络分析与挖掘</a:t>
            </a:r>
            <a:endParaRPr lang="en-US" altLang="zh-CN" dirty="0"/>
          </a:p>
        </p:txBody>
      </p:sp>
      <p:sp>
        <p:nvSpPr>
          <p:cNvPr id="22" name="对角圆角矩形 21"/>
          <p:cNvSpPr/>
          <p:nvPr/>
        </p:nvSpPr>
        <p:spPr bwMode="auto">
          <a:xfrm>
            <a:off x="2302810" y="1487611"/>
            <a:ext cx="455429" cy="609775"/>
          </a:xfrm>
          <a:prstGeom prst="round2DiagRect">
            <a:avLst>
              <a:gd name="adj1" fmla="val 7607"/>
              <a:gd name="adj2" fmla="val 24722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对角圆角矩形 22"/>
          <p:cNvSpPr/>
          <p:nvPr/>
        </p:nvSpPr>
        <p:spPr bwMode="auto">
          <a:xfrm>
            <a:off x="2299535" y="436109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14453" y="531757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其他工作</a:t>
            </a:r>
          </a:p>
        </p:txBody>
      </p:sp>
      <p:sp>
        <p:nvSpPr>
          <p:cNvPr id="12" name="对角圆角矩形 11"/>
          <p:cNvSpPr/>
          <p:nvPr/>
        </p:nvSpPr>
        <p:spPr bwMode="auto">
          <a:xfrm>
            <a:off x="2302811" y="533868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56" y="4305213"/>
            <a:ext cx="7802394" cy="1881719"/>
          </a:xfrm>
          <a:prstGeom prst="rect">
            <a:avLst/>
          </a:prstGeom>
        </p:spPr>
      </p:pic>
      <p:sp>
        <p:nvSpPr>
          <p:cNvPr id="4" name="AutoShape 30"/>
          <p:cNvSpPr>
            <a:spLocks noChangeArrowheads="1"/>
          </p:cNvSpPr>
          <p:nvPr/>
        </p:nvSpPr>
        <p:spPr bwMode="gray">
          <a:xfrm>
            <a:off x="600268" y="1362068"/>
            <a:ext cx="1186873" cy="432736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数据收集</a:t>
            </a:r>
          </a:p>
        </p:txBody>
      </p:sp>
      <p:sp>
        <p:nvSpPr>
          <p:cNvPr id="5" name="下箭头 28"/>
          <p:cNvSpPr/>
          <p:nvPr/>
        </p:nvSpPr>
        <p:spPr bwMode="auto">
          <a:xfrm>
            <a:off x="1030985" y="1880310"/>
            <a:ext cx="325437" cy="216085"/>
          </a:xfrm>
          <a:prstGeom prst="downArrow">
            <a:avLst/>
          </a:prstGeom>
          <a:solidFill>
            <a:srgbClr val="006600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8000" rIns="18000" anchor="ctr"/>
          <a:lstStyle/>
          <a:p>
            <a:pPr algn="ctr">
              <a:spcBef>
                <a:spcPct val="20000"/>
              </a:spcBef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 sz="2200" dirty="0">
              <a:solidFill>
                <a:srgbClr val="FFFFFF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AutoShape 30"/>
          <p:cNvSpPr>
            <a:spLocks noChangeArrowheads="1"/>
          </p:cNvSpPr>
          <p:nvPr/>
        </p:nvSpPr>
        <p:spPr bwMode="gray">
          <a:xfrm>
            <a:off x="600268" y="2135632"/>
            <a:ext cx="1186873" cy="432736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网络构建</a:t>
            </a:r>
          </a:p>
        </p:txBody>
      </p:sp>
      <p:sp>
        <p:nvSpPr>
          <p:cNvPr id="7" name="下箭头 28"/>
          <p:cNvSpPr/>
          <p:nvPr/>
        </p:nvSpPr>
        <p:spPr bwMode="auto">
          <a:xfrm>
            <a:off x="1030985" y="2653874"/>
            <a:ext cx="325437" cy="216085"/>
          </a:xfrm>
          <a:prstGeom prst="downArrow">
            <a:avLst/>
          </a:prstGeom>
          <a:solidFill>
            <a:srgbClr val="006600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8000" rIns="18000" anchor="ctr"/>
          <a:lstStyle/>
          <a:p>
            <a:pPr algn="ctr">
              <a:spcBef>
                <a:spcPct val="20000"/>
              </a:spcBef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 sz="2200" dirty="0">
              <a:solidFill>
                <a:srgbClr val="FFFFFF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AutoShape 30"/>
          <p:cNvSpPr>
            <a:spLocks noChangeArrowheads="1"/>
          </p:cNvSpPr>
          <p:nvPr/>
        </p:nvSpPr>
        <p:spPr bwMode="gray">
          <a:xfrm>
            <a:off x="600268" y="2914591"/>
            <a:ext cx="1186873" cy="432736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网络嵌入</a:t>
            </a:r>
          </a:p>
        </p:txBody>
      </p:sp>
      <p:sp>
        <p:nvSpPr>
          <p:cNvPr id="9" name="下箭头 28"/>
          <p:cNvSpPr/>
          <p:nvPr/>
        </p:nvSpPr>
        <p:spPr bwMode="auto">
          <a:xfrm>
            <a:off x="1030985" y="3432833"/>
            <a:ext cx="325437" cy="216085"/>
          </a:xfrm>
          <a:prstGeom prst="downArrow">
            <a:avLst/>
          </a:prstGeom>
          <a:solidFill>
            <a:srgbClr val="006600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8000" rIns="18000" anchor="ctr"/>
          <a:lstStyle/>
          <a:p>
            <a:pPr algn="ctr">
              <a:spcBef>
                <a:spcPct val="20000"/>
              </a:spcBef>
              <a:buClr>
                <a:srgbClr val="FF3300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 sz="2200" dirty="0">
              <a:solidFill>
                <a:srgbClr val="FFFFFF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AutoShape 30"/>
          <p:cNvSpPr>
            <a:spLocks noChangeArrowheads="1"/>
          </p:cNvSpPr>
          <p:nvPr/>
        </p:nvSpPr>
        <p:spPr bwMode="gray">
          <a:xfrm>
            <a:off x="611557" y="3693550"/>
            <a:ext cx="1186873" cy="432736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下游任务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137102" y="1436459"/>
            <a:ext cx="7106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ea typeface="黑体" panose="02010609060101010101" pitchFamily="49" charset="-122"/>
              </a:rPr>
              <a:t>通过一个区块链浏览器</a:t>
            </a:r>
            <a:r>
              <a:rPr lang="en-US" altLang="zh-CN" dirty="0" err="1">
                <a:ea typeface="黑体" panose="02010609060101010101" pitchFamily="49" charset="-122"/>
              </a:rPr>
              <a:t>Etherscan</a:t>
            </a:r>
            <a:r>
              <a:rPr lang="zh-CN" altLang="zh-CN" dirty="0">
                <a:ea typeface="黑体" panose="02010609060101010101" pitchFamily="49" charset="-122"/>
              </a:rPr>
              <a:t>爬取以太坊交易数据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137102" y="2199036"/>
            <a:ext cx="5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ea typeface="黑体" panose="02010609060101010101" pitchFamily="49" charset="-122"/>
              </a:rPr>
              <a:t>将获取的交易数据构造为一个</a:t>
            </a:r>
            <a:r>
              <a:rPr lang="zh-CN" altLang="en-US" dirty="0">
                <a:ea typeface="黑体" panose="02010609060101010101" pitchFamily="49" charset="-122"/>
              </a:rPr>
              <a:t>复杂网络结构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2137102" y="2962369"/>
            <a:ext cx="7106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ea typeface="黑体" panose="02010609060101010101" pitchFamily="49" charset="-122"/>
              </a:rPr>
              <a:t>将构建的大规模网络用提出的</a:t>
            </a:r>
            <a:r>
              <a:rPr lang="en-US" altLang="zh-CN" dirty="0">
                <a:ea typeface="黑体" panose="02010609060101010101" pitchFamily="49" charset="-122"/>
              </a:rPr>
              <a:t>T-EDGE</a:t>
            </a:r>
            <a:r>
              <a:rPr lang="zh-CN" altLang="en-US" dirty="0">
                <a:ea typeface="黑体" panose="02010609060101010101" pitchFamily="49" charset="-122"/>
              </a:rPr>
              <a:t>嵌入到低维空间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2137102" y="3755935"/>
            <a:ext cx="6812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ea typeface="黑体" panose="02010609060101010101" pitchFamily="49" charset="-122"/>
              </a:rPr>
              <a:t>将节点嵌入向量应用到</a:t>
            </a:r>
            <a:r>
              <a:rPr lang="zh-CN" altLang="en-US" dirty="0">
                <a:ea typeface="黑体" panose="02010609060101010101" pitchFamily="49" charset="-122"/>
              </a:rPr>
              <a:t>以太坊上的具体</a:t>
            </a:r>
            <a:r>
              <a:rPr lang="zh-CN" altLang="zh-CN" dirty="0">
                <a:ea typeface="黑体" panose="02010609060101010101" pitchFamily="49" charset="-122"/>
              </a:rPr>
              <a:t>任务</a:t>
            </a:r>
            <a:r>
              <a:rPr lang="en-US" altLang="zh-CN" dirty="0">
                <a:ea typeface="黑体" panose="02010609060101010101" pitchFamily="49" charset="-122"/>
              </a:rPr>
              <a:t>——</a:t>
            </a:r>
            <a:r>
              <a:rPr lang="zh-CN" altLang="en-US" dirty="0">
                <a:ea typeface="黑体" panose="02010609060101010101" pitchFamily="49" charset="-122"/>
              </a:rPr>
              <a:t>钓鱼节点分类</a:t>
            </a:r>
            <a:endParaRPr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3</a:t>
            </a:r>
            <a:r>
              <a:rPr lang="zh-CN" altLang="en-US" kern="0" dirty="0"/>
              <a:t>：以太坊网络嵌入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10837" t="-1" r="10637" b="47094"/>
          <a:stretch>
            <a:fillRect/>
          </a:stretch>
        </p:blipFill>
        <p:spPr>
          <a:xfrm>
            <a:off x="5644313" y="2818591"/>
            <a:ext cx="3315553" cy="3254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38" y="1859379"/>
            <a:ext cx="4085299" cy="236427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27727" y="3323706"/>
            <a:ext cx="2829621" cy="4654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2095" lvl="0" indent="-323850" defTabSz="9144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006600"/>
                </a:solidFill>
              </a:rPr>
              <a:t>T-EDGE</a:t>
            </a:r>
            <a:r>
              <a:rPr lang="zh-CN" altLang="en-US" b="1" dirty="0">
                <a:solidFill>
                  <a:srgbClr val="006600"/>
                </a:solidFill>
              </a:rPr>
              <a:t>的时序游走策略</a:t>
            </a:r>
            <a:endParaRPr lang="en-US" altLang="zh-CN" b="1" dirty="0">
              <a:solidFill>
                <a:srgbClr val="0066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54708" y="5538123"/>
            <a:ext cx="34991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400" dirty="0"/>
              <a:t>时间域的偏好：考虑交易的频率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400" dirty="0"/>
              <a:t>权重域的偏好：考虑交易的金额大小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5460706" y="3861673"/>
          <a:ext cx="3499160" cy="162278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192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6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6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66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6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9113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算法表示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时间域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0" dirty="0">
                          <a:effectLst/>
                        </a:rPr>
                        <a:t>权重</a:t>
                      </a:r>
                      <a:r>
                        <a:rPr lang="zh-CN" sz="1200" kern="0" dirty="0">
                          <a:effectLst/>
                        </a:rPr>
                        <a:t>域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52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b="1" kern="0" dirty="0">
                          <a:effectLst/>
                        </a:rPr>
                        <a:t>无偏好</a:t>
                      </a:r>
                      <a:endParaRPr lang="zh-CN" sz="105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b="1" kern="0" dirty="0">
                          <a:effectLst/>
                        </a:rPr>
                        <a:t>有偏好</a:t>
                      </a:r>
                      <a:endParaRPr lang="zh-CN" sz="105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b="1" kern="0" dirty="0">
                          <a:effectLst/>
                        </a:rPr>
                        <a:t>无偏好</a:t>
                      </a:r>
                      <a:endParaRPr lang="zh-CN" sz="105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b="1" kern="0" dirty="0">
                          <a:effectLst/>
                        </a:rPr>
                        <a:t>有偏好</a:t>
                      </a:r>
                      <a:endParaRPr lang="zh-CN" sz="105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03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T-EDGE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03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T-EDGE (TBS)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03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T-EDGE (WBS)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1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T-EDGE (TBS+WBS)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</a:rPr>
                        <a:t>√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356288" y="4910068"/>
                <a:ext cx="4318667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spcBef>
                    <a:spcPts val="1200"/>
                  </a:spcBef>
                  <a:buFont typeface="Arial" panose="020B0604020202090204" pitchFamily="34" charset="0"/>
                  <a:buChar char="•"/>
                </a:pPr>
                <a:r>
                  <a:rPr lang="en-US" altLang="zh-CN" sz="1400" b="1" dirty="0">
                    <a:solidFill>
                      <a:srgbClr val="006600"/>
                    </a:solidFill>
                  </a:rPr>
                  <a:t>DeepWalk, node2vec</a:t>
                </a:r>
                <a:r>
                  <a:rPr lang="zh-CN" altLang="en-US" sz="1400" b="1" dirty="0">
                    <a:solidFill>
                      <a:srgbClr val="006600"/>
                    </a:solidFill>
                  </a:rPr>
                  <a:t>：</a:t>
                </a:r>
                <a:br>
                  <a:rPr lang="en-US" altLang="zh-CN" sz="1400" dirty="0"/>
                </a:br>
                <a:r>
                  <a:rPr lang="zh-CN" altLang="en-US" sz="1400" dirty="0"/>
                  <a:t>游走</a:t>
                </a:r>
                <a14:m>
                  <m:oMath xmlns:m="http://schemas.openxmlformats.org/officeDocument/2006/math">
                    <m:r>
                      <a:rPr lang="zh-CN" altLang="en-US" sz="1400" i="1" smtClean="0">
                        <a:latin typeface="Cambria Math" panose="02040503050406030204" pitchFamily="18" charset="0"/>
                      </a:rPr>
                      <m:t>序列</m:t>
                    </m:r>
                    <m:d>
                      <m:dPr>
                        <m:begChr m:val="{"/>
                        <m:endChr m:val="}"/>
                        <m:ctrlPr>
                          <a:rPr lang="zh-CN" alt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zh-CN" altLang="en-US" sz="140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zh-CN" altLang="en-US" sz="1400" i="0">
                            <a:latin typeface="Cambria Math" panose="02040503050406030204" pitchFamily="18" charset="0"/>
                          </a:rPr>
                          <m:t>5, </m:t>
                        </m:r>
                        <m:r>
                          <m:rPr>
                            <m:sty m:val="p"/>
                          </m:rPr>
                          <a:rPr lang="zh-CN" altLang="en-US" sz="1400" i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zh-CN" altLang="en-US" sz="1400" i="0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m:rPr>
                            <m:sty m:val="p"/>
                          </m:rPr>
                          <a:rPr lang="zh-CN" altLang="en-US" sz="1400" i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zh-CN" altLang="en-US" sz="1400" i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zh-CN" altLang="en-US" sz="1400" dirty="0"/>
                  <a:t>不符合交易网络的时序逻辑</a:t>
                </a:r>
                <a:endParaRPr lang="en-US" altLang="zh-CN" sz="1400" dirty="0"/>
              </a:p>
              <a:p>
                <a:pPr marL="285750" indent="-285750">
                  <a:spcBef>
                    <a:spcPts val="1200"/>
                  </a:spcBef>
                  <a:buFont typeface="Arial" panose="020B0604020202090204" pitchFamily="34" charset="0"/>
                  <a:buChar char="•"/>
                </a:pPr>
                <a:r>
                  <a:rPr lang="en-US" altLang="zh-CN" sz="1400" b="1" dirty="0">
                    <a:solidFill>
                      <a:srgbClr val="006600"/>
                    </a:solidFill>
                  </a:rPr>
                  <a:t>CTDNE: </a:t>
                </a:r>
                <a:br>
                  <a:rPr lang="en-US" altLang="zh-CN" sz="14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40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 sz="140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sz="1400" dirty="0"/>
                  <a:t>到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40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 sz="140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sz="1400" dirty="0"/>
                  <a:t>的游走</a:t>
                </a:r>
                <a:r>
                  <a:rPr lang="zh-CN" altLang="en-US" sz="1400" dirty="0"/>
                  <a:t>被表示为节点集合</a:t>
                </a:r>
                <a:r>
                  <a:rPr lang="zh-CN" altLang="zh-CN" sz="1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140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altLang="zh-CN" sz="1400">
                            <a:latin typeface="Cambria Math" panose="02040503050406030204" pitchFamily="18" charset="0"/>
                          </a:rPr>
                          <m:t>0, </m:t>
                        </m:r>
                        <m:r>
                          <m:rPr>
                            <m:sty m:val="p"/>
                          </m:rPr>
                          <a:rPr lang="en-US" altLang="zh-CN" sz="140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altLang="zh-CN" sz="140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altLang="zh-CN" sz="14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zh-CN" altLang="en-US" sz="1400" dirty="0"/>
                  <a:t>不能确定</a:t>
                </a:r>
                <a:r>
                  <a:rPr lang="zh-CN" altLang="zh-CN" sz="1400" dirty="0"/>
                  <a:t>节点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40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 sz="1400">
                        <a:latin typeface="Cambria Math" panose="02040503050406030204" pitchFamily="18" charset="0"/>
                      </a:rPr>
                      <m:t>2</m:t>
                    </m:r>
                    <m:r>
                      <a:rPr lang="zh-CN" altLang="en-US" sz="1400" i="1">
                        <a:latin typeface="Cambria Math" panose="02040503050406030204" pitchFamily="18" charset="0"/>
                      </a:rPr>
                      <m:t>是否</m:t>
                    </m:r>
                  </m:oMath>
                </a14:m>
                <a:r>
                  <a:rPr lang="zh-CN" altLang="en-US" sz="1400" dirty="0"/>
                  <a:t>为合法的下一个节点</a:t>
                </a:r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288" y="4910068"/>
                <a:ext cx="4318667" cy="1323439"/>
              </a:xfrm>
              <a:prstGeom prst="rect">
                <a:avLst/>
              </a:prstGeom>
              <a:blipFill rotWithShape="1">
                <a:blip r:embed="rId4"/>
                <a:stretch>
                  <a:fillRect l="-1" t="-19" r="2" b="-51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8" name="矩形 7"/>
          <p:cNvSpPr/>
          <p:nvPr/>
        </p:nvSpPr>
        <p:spPr>
          <a:xfrm>
            <a:off x="5193864" y="1859380"/>
            <a:ext cx="3583032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90204" pitchFamily="34" charset="0"/>
              <a:buChar char="•"/>
            </a:pPr>
            <a:r>
              <a:rPr lang="zh-CN" altLang="en-US" sz="1400" b="1" dirty="0"/>
              <a:t>目的：</a:t>
            </a:r>
            <a:r>
              <a:rPr lang="zh-CN" altLang="en-US" sz="1400" dirty="0"/>
              <a:t>游走</a:t>
            </a:r>
            <a:r>
              <a:rPr lang="zh-CN" altLang="zh-CN" sz="1400" dirty="0"/>
              <a:t>序列为有效的资金转移</a:t>
            </a:r>
            <a:r>
              <a:rPr lang="zh-CN" altLang="en-US" sz="1400" dirty="0"/>
              <a:t>路径</a:t>
            </a:r>
            <a:endParaRPr lang="en-US" altLang="zh-CN" sz="1400" b="1" dirty="0"/>
          </a:p>
          <a:p>
            <a:pPr marL="342900" indent="-342900">
              <a:spcBef>
                <a:spcPts val="600"/>
              </a:spcBef>
              <a:buFont typeface="Arial" panose="020B0604020202090204" pitchFamily="34" charset="0"/>
              <a:buChar char="•"/>
            </a:pPr>
            <a:r>
              <a:rPr lang="zh-CN" altLang="en-US" sz="1400" b="1" dirty="0"/>
              <a:t>定义：</a:t>
            </a:r>
            <a:r>
              <a:rPr lang="zh-CN" altLang="zh-CN" sz="1400" dirty="0"/>
              <a:t>节点</a:t>
            </a:r>
            <a:r>
              <a:rPr lang="zh-CN" altLang="en-US" sz="1400" dirty="0"/>
              <a:t>集合 </a:t>
            </a:r>
            <a:r>
              <a:rPr lang="en-US" altLang="zh-CN" sz="1400" dirty="0"/>
              <a:t>+ </a:t>
            </a:r>
            <a:r>
              <a:rPr lang="zh-CN" altLang="zh-CN" sz="1400" b="1" dirty="0"/>
              <a:t>时序递增</a:t>
            </a:r>
            <a:r>
              <a:rPr lang="zh-CN" altLang="zh-CN" sz="1400" dirty="0"/>
              <a:t>的边</a:t>
            </a:r>
            <a:r>
              <a:rPr lang="zh-CN" altLang="en-US" sz="1400" dirty="0"/>
              <a:t>集合</a:t>
            </a:r>
            <a:endParaRPr lang="en-US" altLang="zh-CN" sz="1400" dirty="0"/>
          </a:p>
          <a:p>
            <a:pPr marL="342900" indent="-342900">
              <a:spcBef>
                <a:spcPts val="600"/>
              </a:spcBef>
              <a:buFont typeface="Arial" panose="020B0604020202090204" pitchFamily="34" charset="0"/>
              <a:buChar char="•"/>
            </a:pPr>
            <a:r>
              <a:rPr lang="zh-CN" altLang="en-US" sz="1400" b="1" dirty="0"/>
              <a:t>示意图：</a:t>
            </a:r>
            <a:endParaRPr lang="en-US" altLang="zh-CN" sz="1400" b="1" dirty="0"/>
          </a:p>
        </p:txBody>
      </p:sp>
      <p:sp>
        <p:nvSpPr>
          <p:cNvPr id="9" name="矩形 8"/>
          <p:cNvSpPr/>
          <p:nvPr/>
        </p:nvSpPr>
        <p:spPr>
          <a:xfrm>
            <a:off x="390058" y="4648458"/>
            <a:ext cx="26853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kern="100" dirty="0">
                <a:latin typeface="+mn-ea"/>
                <a:cs typeface="Times New Roman" panose="02020503050405090304" pitchFamily="18" charset="0"/>
              </a:rPr>
              <a:t>*注：</a:t>
            </a:r>
            <a:r>
              <a:rPr lang="zh-CN" altLang="zh-CN" sz="1100" kern="100" dirty="0">
                <a:latin typeface="+mn-ea"/>
                <a:cs typeface="Times New Roman" panose="02020503050405090304" pitchFamily="18" charset="0"/>
              </a:rPr>
              <a:t>按照</a:t>
            </a:r>
            <a:r>
              <a:rPr lang="en-US" altLang="zh-CN" sz="1100" kern="100" dirty="0">
                <a:latin typeface="+mn-ea"/>
              </a:rPr>
              <a:t>t</a:t>
            </a:r>
            <a:r>
              <a:rPr lang="zh-CN" altLang="zh-CN" sz="1100" kern="100" dirty="0">
                <a:latin typeface="+mn-ea"/>
                <a:cs typeface="Times New Roman" panose="02020503050405090304" pitchFamily="18" charset="0"/>
              </a:rPr>
              <a:t>从小到大对边进行排序与标号</a:t>
            </a:r>
            <a:endParaRPr lang="zh-CN" altLang="en-US" sz="1100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5126" y="1160147"/>
            <a:ext cx="4435830" cy="4575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2095" lvl="0" indent="-323850" defTabSz="9144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006600"/>
                </a:solidFill>
              </a:rPr>
              <a:t>传统网络嵌入算法中随机游走的局限性</a:t>
            </a:r>
            <a:endParaRPr lang="en-US" altLang="zh-CN" b="1" dirty="0">
              <a:solidFill>
                <a:srgbClr val="006600"/>
              </a:solidFill>
            </a:endParaRPr>
          </a:p>
        </p:txBody>
      </p:sp>
      <p:sp>
        <p:nvSpPr>
          <p:cNvPr id="12" name="内容占位符 1"/>
          <p:cNvSpPr txBox="1"/>
          <p:nvPr/>
        </p:nvSpPr>
        <p:spPr>
          <a:xfrm>
            <a:off x="5127727" y="1192445"/>
            <a:ext cx="4058613" cy="4575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252095" lvl="0" indent="-323850" defTabSz="9144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b="1">
                <a:solidFill>
                  <a:srgbClr val="006600"/>
                </a:solidFill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r>
              <a:rPr lang="en-US" altLang="zh-CN" dirty="0"/>
              <a:t>T-EDGE</a:t>
            </a:r>
            <a:r>
              <a:rPr lang="zh-CN" altLang="en-US" dirty="0"/>
              <a:t>中时序游走的表示</a:t>
            </a:r>
            <a:endParaRPr lang="en-US" altLang="zh-CN" dirty="0"/>
          </a:p>
        </p:txBody>
      </p:sp>
      <p:sp>
        <p:nvSpPr>
          <p:cNvPr id="13" name="标题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3</a:t>
            </a:r>
            <a:r>
              <a:rPr lang="zh-CN" altLang="en-US" kern="0" dirty="0"/>
              <a:t>：以太坊网络嵌入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3662" y="1283097"/>
            <a:ext cx="8162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lang="en-US" altLang="zh-CN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Frontier in Physics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3</a:t>
            </a:r>
            <a:r>
              <a:rPr lang="zh-CN" altLang="en-US" kern="0" dirty="0"/>
              <a:t>：以太坊网络嵌入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652429"/>
            <a:ext cx="4707645" cy="48028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4</a:t>
            </a:r>
            <a:r>
              <a:rPr lang="zh-CN" altLang="en-US" dirty="0"/>
              <a:t>：通过复杂网络分析</a:t>
            </a:r>
            <a:r>
              <a:rPr lang="en-US" altLang="zh-CN" dirty="0"/>
              <a:t>EOSIO</a:t>
            </a:r>
            <a:r>
              <a:rPr lang="zh-CN" altLang="en-US" dirty="0"/>
              <a:t>生态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3" y="1143000"/>
            <a:ext cx="5557837" cy="25034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/>
              <a:t>EOSIO</a:t>
            </a:r>
            <a:r>
              <a:rPr lang="zh-CN" altLang="en-US" sz="2400" dirty="0"/>
              <a:t>是</a:t>
            </a:r>
            <a:r>
              <a:rPr lang="en-US" altLang="zh-CN" sz="2400" dirty="0"/>
              <a:t>2018</a:t>
            </a:r>
            <a:r>
              <a:rPr lang="zh-CN" altLang="en-US" sz="2400" dirty="0"/>
              <a:t>年上线的一款为商用分布式应用设计的区块链系统，具有秒级出块的特点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/>
              <a:t>EOSIO</a:t>
            </a:r>
            <a:r>
              <a:rPr lang="zh-CN" altLang="en-US" sz="2400" dirty="0"/>
              <a:t>成立了仅三个月，其</a:t>
            </a:r>
            <a:r>
              <a:rPr lang="en-US" altLang="zh-CN" sz="2400" dirty="0"/>
              <a:t>DApp</a:t>
            </a:r>
            <a:r>
              <a:rPr lang="zh-CN" altLang="en-US" sz="2400" dirty="0"/>
              <a:t>交易量就超过了以太坊</a:t>
            </a:r>
            <a:endParaRPr lang="en-US" altLang="zh-CN" sz="2400" dirty="0"/>
          </a:p>
          <a:p>
            <a:endParaRPr lang="en-US" altLang="zh-CN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0" y="1524000"/>
            <a:ext cx="30099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31801" y="3813841"/>
            <a:ext cx="8039100" cy="161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Wingdings" panose="05000000000000000000" pitchFamily="2" charset="2"/>
              <a:buChar char="Ø"/>
            </a:pPr>
            <a:r>
              <a:rPr lang="en-US" altLang="zh-CN" sz="2400" dirty="0"/>
              <a:t>EOSIO</a:t>
            </a:r>
            <a:r>
              <a:rPr lang="zh-CN" altLang="en-US" sz="2400" dirty="0"/>
              <a:t>现有的分析较少，本工作基于一些复杂网络指标对</a:t>
            </a:r>
            <a:r>
              <a:rPr lang="en-US" altLang="zh-CN" sz="2400" dirty="0"/>
              <a:t>EOSIO</a:t>
            </a:r>
            <a:r>
              <a:rPr lang="zh-CN" altLang="en-US" sz="2400" dirty="0"/>
              <a:t>的生态进行分析</a:t>
            </a:r>
          </a:p>
          <a:p>
            <a:pPr marL="292100" indent="-29210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</a:pPr>
            <a:endParaRPr lang="zh-CN" altLang="en-US" sz="2400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4</a:t>
            </a:r>
            <a:r>
              <a:rPr lang="zh-CN" altLang="en-US" dirty="0"/>
              <a:t>：通过复杂网络分析</a:t>
            </a:r>
            <a:r>
              <a:rPr lang="en-US" altLang="zh-CN" dirty="0"/>
              <a:t>EOSIO</a:t>
            </a:r>
            <a:r>
              <a:rPr lang="zh-CN" altLang="en-US" dirty="0"/>
              <a:t>生态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3" y="1143000"/>
            <a:ext cx="5103439" cy="3230560"/>
          </a:xfrm>
        </p:spPr>
        <p:txBody>
          <a:bodyPr/>
          <a:lstStyle/>
          <a:p>
            <a:r>
              <a:rPr lang="zh-CN" altLang="en-US" sz="2400" dirty="0"/>
              <a:t>分析账户的四种行为：账户创建、投票、转账、授权</a:t>
            </a:r>
            <a:endParaRPr lang="en-US" altLang="zh-CN" sz="2400" dirty="0"/>
          </a:p>
          <a:p>
            <a:endParaRPr lang="en-US" altLang="zh-CN" sz="1200" dirty="0"/>
          </a:p>
          <a:p>
            <a:r>
              <a:rPr lang="zh-CN" altLang="en-US" sz="2400" dirty="0"/>
              <a:t>对应构建四种网络</a:t>
            </a:r>
            <a:endParaRPr lang="en-US" altLang="zh-CN" sz="2400" dirty="0"/>
          </a:p>
          <a:p>
            <a:endParaRPr lang="en-US" altLang="zh-CN" sz="1200" dirty="0"/>
          </a:p>
          <a:p>
            <a:r>
              <a:rPr lang="zh-CN" altLang="en-US" sz="2400" dirty="0"/>
              <a:t>通过网络可视化、度分布、聚类系数、连通分量等进行测量分析，帮助用户了解这个系统</a:t>
            </a:r>
            <a:endParaRPr lang="en-US" altLang="zh-CN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8083" r="11223"/>
          <a:stretch>
            <a:fillRect/>
          </a:stretch>
        </p:blipFill>
        <p:spPr>
          <a:xfrm>
            <a:off x="5413004" y="1066800"/>
            <a:ext cx="3388097" cy="33067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801" y="4909848"/>
            <a:ext cx="8039100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9210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</a:pPr>
            <a:r>
              <a:rPr lang="zh-CN" altLang="en-US" sz="2400" dirty="0"/>
              <a:t>一些现象：账户转账网络是小世界网络；投票网络中存在一定规模的强连通分量，可能存在投票团伙</a:t>
            </a:r>
          </a:p>
          <a:p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49139" y="4373560"/>
            <a:ext cx="23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EOSIO</a:t>
            </a:r>
            <a:r>
              <a:rPr lang="zh-CN" altLang="en-US" dirty="0"/>
              <a:t>账户创建网络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86302" y="1197339"/>
            <a:ext cx="7967989" cy="417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6302" y="1197339"/>
            <a:ext cx="8757698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International Conference on Blockchain and Trustworthy system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50"/>
          <a:stretch>
            <a:fillRect/>
          </a:stretch>
        </p:blipFill>
        <p:spPr>
          <a:xfrm>
            <a:off x="1269365" y="1938655"/>
            <a:ext cx="7200265" cy="4074795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工作</a:t>
            </a:r>
            <a:r>
              <a:rPr lang="en-US" altLang="zh-CN" dirty="0"/>
              <a:t>4</a:t>
            </a:r>
            <a:r>
              <a:rPr lang="zh-CN" altLang="en-US" dirty="0"/>
              <a:t>：通过复杂网络分析</a:t>
            </a:r>
            <a:r>
              <a:rPr lang="en-US" altLang="zh-CN" dirty="0"/>
              <a:t>EOSIO</a:t>
            </a:r>
            <a:r>
              <a:rPr lang="zh-CN" altLang="en-US" dirty="0"/>
              <a:t>生态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911177" y="433998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交易行为识别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2911177" y="2444471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交易网络构建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对角圆角矩形 17"/>
          <p:cNvSpPr/>
          <p:nvPr/>
        </p:nvSpPr>
        <p:spPr bwMode="auto">
          <a:xfrm>
            <a:off x="2302811" y="2444471"/>
            <a:ext cx="455429" cy="641641"/>
          </a:xfrm>
          <a:prstGeom prst="round2DiagRect">
            <a:avLst>
              <a:gd name="adj1" fmla="val 9060"/>
              <a:gd name="adj2" fmla="val 24723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对角圆角矩形 18"/>
          <p:cNvSpPr/>
          <p:nvPr/>
        </p:nvSpPr>
        <p:spPr bwMode="auto">
          <a:xfrm>
            <a:off x="2302811" y="3382897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911177" y="1474926"/>
            <a:ext cx="3745932" cy="641641"/>
          </a:xfrm>
          <a:prstGeom prst="snip2DiagRect">
            <a:avLst>
              <a:gd name="adj1" fmla="val 20919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区块链数据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911177" y="3370444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网络分析与挖掘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对角圆角矩形 21"/>
          <p:cNvSpPr/>
          <p:nvPr/>
        </p:nvSpPr>
        <p:spPr bwMode="auto">
          <a:xfrm>
            <a:off x="2302810" y="1487611"/>
            <a:ext cx="455429" cy="609775"/>
          </a:xfrm>
          <a:prstGeom prst="round2DiagRect">
            <a:avLst>
              <a:gd name="adj1" fmla="val 7607"/>
              <a:gd name="adj2" fmla="val 24722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对角圆角矩形 22"/>
          <p:cNvSpPr/>
          <p:nvPr/>
        </p:nvSpPr>
        <p:spPr bwMode="auto">
          <a:xfrm>
            <a:off x="2299535" y="436109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14453" y="531757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其他工作</a:t>
            </a:r>
          </a:p>
        </p:txBody>
      </p:sp>
      <p:sp>
        <p:nvSpPr>
          <p:cNvPr id="12" name="对角圆角矩形 11"/>
          <p:cNvSpPr/>
          <p:nvPr/>
        </p:nvSpPr>
        <p:spPr bwMode="auto">
          <a:xfrm>
            <a:off x="2302811" y="533868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工作</a:t>
            </a:r>
            <a:r>
              <a:rPr lang="en-US" altLang="zh-CN" kern="0" dirty="0"/>
              <a:t>5</a:t>
            </a:r>
            <a:r>
              <a:rPr lang="zh-CN" altLang="en-US" kern="0" dirty="0"/>
              <a:t>：以太坊钓鱼诈骗检测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329102" y="1675367"/>
            <a:ext cx="8670354" cy="4599610"/>
            <a:chOff x="381000" y="1480858"/>
            <a:chExt cx="8670354" cy="4599610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2" cstate="print"/>
            <a:srcRect r="16949"/>
            <a:stretch>
              <a:fillRect/>
            </a:stretch>
          </p:blipFill>
          <p:spPr>
            <a:xfrm>
              <a:off x="381000" y="1480858"/>
              <a:ext cx="2902362" cy="1382852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1000" y="5576747"/>
              <a:ext cx="5751352" cy="503721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64279" y="1480858"/>
              <a:ext cx="4387075" cy="1488208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973776" y="3231445"/>
              <a:ext cx="3837359" cy="654095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1000" y="3231445"/>
              <a:ext cx="3973784" cy="86767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81000" y="4282498"/>
              <a:ext cx="4387075" cy="927292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973776" y="4287123"/>
              <a:ext cx="3837359" cy="746300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>
            <a:off x="2726227" y="2647200"/>
            <a:ext cx="3486150" cy="2857500"/>
            <a:chOff x="2685846" y="2434403"/>
            <a:chExt cx="3486150" cy="2857500"/>
          </a:xfrm>
        </p:grpSpPr>
        <p:pic>
          <p:nvPicPr>
            <p:cNvPr id="34" name="Picture 2" descr="http://img2.imgtn.bdimg.com/it/u=2489872525,596903125&amp;fm=200&amp;gp=0.jp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5846" y="2434403"/>
              <a:ext cx="34861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矩形 34"/>
            <p:cNvSpPr/>
            <p:nvPr/>
          </p:nvSpPr>
          <p:spPr bwMode="auto">
            <a:xfrm rot="19634112">
              <a:off x="2812880" y="3488331"/>
              <a:ext cx="3035808" cy="7240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  <p:sp>
          <p:nvSpPr>
            <p:cNvPr id="36" name="文本框 19"/>
            <p:cNvSpPr txBox="1"/>
            <p:nvPr/>
          </p:nvSpPr>
          <p:spPr>
            <a:xfrm rot="19581791">
              <a:off x="3171123" y="3414835"/>
              <a:ext cx="261267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rgbClr val="C00000"/>
                  </a:solidFill>
                </a:rPr>
                <a:t>反 欺 诈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1000" y="1020115"/>
            <a:ext cx="290236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kern="0" dirty="0"/>
              <a:t>区块链的另一面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pic>
        <p:nvPicPr>
          <p:cNvPr id="6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2611665"/>
            <a:ext cx="5707062" cy="385042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6"/>
          <p:cNvSpPr/>
          <p:nvPr/>
        </p:nvSpPr>
        <p:spPr>
          <a:xfrm>
            <a:off x="658812" y="1107440"/>
            <a:ext cx="812958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各欺诈造成的非法收益对比：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从一份来自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CHAINALYSIS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的报告可知，以太坊上钓鱼诈骗造成的非法收益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深灰色柱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占了较大的比重，仅在一个月就可超过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3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百万美元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</a:t>
            </a:r>
          </a:p>
        </p:txBody>
      </p:sp>
      <p:grpSp>
        <p:nvGrpSpPr>
          <p:cNvPr id="4" name="组合 2"/>
          <p:cNvGrpSpPr/>
          <p:nvPr/>
        </p:nvGrpSpPr>
        <p:grpSpPr>
          <a:xfrm>
            <a:off x="459405" y="1450624"/>
            <a:ext cx="8225189" cy="4057841"/>
            <a:chOff x="-2246298" y="2203296"/>
            <a:chExt cx="12806511" cy="5792539"/>
          </a:xfrm>
        </p:grpSpPr>
        <p:pic>
          <p:nvPicPr>
            <p:cNvPr id="5" name="内容占位符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-2246298" y="2203296"/>
              <a:ext cx="12806511" cy="28241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矩形 5"/>
            <p:cNvSpPr/>
            <p:nvPr/>
          </p:nvSpPr>
          <p:spPr>
            <a:xfrm>
              <a:off x="-1112808" y="5491547"/>
              <a:ext cx="10710259" cy="2504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21310" indent="-321310" defTabSz="342900">
                <a:lnSpc>
                  <a:spcPct val="15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区块链是一个</a:t>
              </a:r>
              <a:r>
                <a:rPr lang="zh-CN" altLang="en-US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分布式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的账本数据库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21310" indent="-321310">
                <a:lnSpc>
                  <a:spcPct val="15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区块里面存储的是转账记录</a:t>
              </a:r>
              <a:endPara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21310" indent="-321310">
                <a:lnSpc>
                  <a:spcPct val="15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按照时间顺序组织区块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21310" indent="-321310" defTabSz="342900">
                <a:lnSpc>
                  <a:spcPct val="15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难以篡改，可追溯等特征</a:t>
              </a:r>
              <a:endPara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6" r="7872"/>
          <a:stretch>
            <a:fillRect/>
          </a:stretch>
        </p:blipFill>
        <p:spPr bwMode="auto">
          <a:xfrm>
            <a:off x="6195738" y="4027112"/>
            <a:ext cx="1997477" cy="173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sp>
        <p:nvSpPr>
          <p:cNvPr id="4" name="TextBox 12"/>
          <p:cNvSpPr txBox="1"/>
          <p:nvPr/>
        </p:nvSpPr>
        <p:spPr>
          <a:xfrm>
            <a:off x="254000" y="1130300"/>
            <a:ext cx="7958455" cy="2807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一个典型的例子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—Bee Token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" panose="020B0604020202090204" pitchFamily="34" charset="0"/>
              </a:rPr>
              <a:t>国际象棋组织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" panose="020B0604020202090204" pitchFamily="34" charset="0"/>
              </a:rPr>
              <a:t>2018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" panose="020B0604020202090204" pitchFamily="34" charset="0"/>
              </a:rPr>
              <a:t>年，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ICO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发布前，向潜在的投资者发送钓鱼邮件，承诺在未来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小时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内给所有投资者</a:t>
            </a:r>
          </a:p>
          <a:p>
            <a:pPr lvl="1"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100%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的红利，以及两个月</a:t>
            </a:r>
          </a:p>
          <a:p>
            <a:pPr lvl="1"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Bee Token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的价值将翻倍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193" y="2785730"/>
            <a:ext cx="3676129" cy="3557133"/>
          </a:xfrm>
          <a:prstGeom prst="rect">
            <a:avLst/>
          </a:prstGeom>
        </p:spPr>
      </p:pic>
      <p:sp>
        <p:nvSpPr>
          <p:cNvPr id="6" name="TextBox 12"/>
          <p:cNvSpPr txBox="1"/>
          <p:nvPr/>
        </p:nvSpPr>
        <p:spPr>
          <a:xfrm>
            <a:off x="165418" y="3991717"/>
            <a:ext cx="49307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该钓鱼诈骗最终在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小时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内累计骗取资金接近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万美金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/>
          <p:cNvSpPr txBox="1"/>
          <p:nvPr/>
        </p:nvSpPr>
        <p:spPr>
          <a:xfrm>
            <a:off x="933478" y="4237018"/>
            <a:ext cx="729842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30000"/>
              </a:lnSpc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None/>
            </a:pPr>
            <a:r>
              <a:rPr lang="zh-CN" altLang="en-US" sz="2000" dirty="0">
                <a:latin typeface="+mn-ea"/>
                <a:sym typeface="+mn-ea"/>
              </a:rPr>
              <a:t>典型钓鱼诈骗过程：</a:t>
            </a:r>
          </a:p>
          <a:p>
            <a:pPr marL="800100" lvl="1" indent="-342900">
              <a:lnSpc>
                <a:spcPct val="130000"/>
              </a:lnSpc>
              <a:buClr>
                <a:schemeClr val="accent2">
                  <a:lumMod val="50000"/>
                </a:schemeClr>
              </a:buClr>
              <a:buFont typeface="+mj-lt"/>
              <a:buAutoNum type="arabicPeriod"/>
            </a:pPr>
            <a:r>
              <a:rPr lang="zh-CN" altLang="en-US" sz="2000" dirty="0">
                <a:latin typeface="+mn-ea"/>
                <a:sym typeface="+mn-ea"/>
              </a:rPr>
              <a:t>建立虚假的服务平台（高仿网站、软件等）</a:t>
            </a:r>
          </a:p>
          <a:p>
            <a:pPr marL="800100" lvl="1" indent="-342900">
              <a:lnSpc>
                <a:spcPct val="130000"/>
              </a:lnSpc>
              <a:buClr>
                <a:schemeClr val="accent2">
                  <a:lumMod val="50000"/>
                </a:schemeClr>
              </a:buClr>
              <a:buFont typeface="+mj-lt"/>
              <a:buAutoNum type="arabicPeriod"/>
            </a:pPr>
            <a:r>
              <a:rPr lang="zh-CN" altLang="en-US" sz="2000" dirty="0">
                <a:latin typeface="+mn-ea"/>
                <a:sym typeface="+mn-ea"/>
              </a:rPr>
              <a:t>设计诱导的信息内容</a:t>
            </a:r>
          </a:p>
          <a:p>
            <a:pPr marL="800100" lvl="1" indent="-342900">
              <a:lnSpc>
                <a:spcPct val="130000"/>
              </a:lnSpc>
              <a:buClr>
                <a:schemeClr val="accent2">
                  <a:lumMod val="50000"/>
                </a:schemeClr>
              </a:buClr>
              <a:buFont typeface="+mj-lt"/>
              <a:buAutoNum type="arabicPeriod"/>
            </a:pPr>
            <a:r>
              <a:rPr lang="zh-CN" altLang="en-US" sz="2000" dirty="0">
                <a:latin typeface="+mn-ea"/>
                <a:sym typeface="+mn-ea"/>
              </a:rPr>
              <a:t>诱导信息发放，比如邮件、短信等</a:t>
            </a:r>
          </a:p>
          <a:p>
            <a:pPr marL="800100" lvl="1" indent="-342900">
              <a:lnSpc>
                <a:spcPct val="130000"/>
              </a:lnSpc>
              <a:buClr>
                <a:schemeClr val="accent2">
                  <a:lumMod val="50000"/>
                </a:schemeClr>
              </a:buClr>
              <a:buFont typeface="+mj-lt"/>
              <a:buAutoNum type="arabicPeriod"/>
            </a:pPr>
            <a:r>
              <a:rPr lang="zh-CN" altLang="en-US" sz="2000" dirty="0">
                <a:latin typeface="+mn-ea"/>
                <a:sym typeface="+mn-ea"/>
              </a:rPr>
              <a:t>获利阶段</a:t>
            </a:r>
            <a:endParaRPr lang="zh-CN" altLang="en-US" sz="2000" dirty="0">
              <a:latin typeface="+mn-ea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763000" cy="533400"/>
          </a:xfrm>
        </p:spPr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315" y="1062990"/>
            <a:ext cx="6401435" cy="30353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763000" cy="533400"/>
          </a:xfrm>
        </p:spPr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315" y="1062990"/>
            <a:ext cx="6401435" cy="3035300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84200" y="4495800"/>
            <a:ext cx="8318500" cy="16637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普通地址、尤其是真实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ICO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地址与钓鱼地址特征上有什么区别？（特征工程）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是否还有一些钓鱼地址，没有被披露？（模型识别）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如何解决后钓鱼阶段问题？（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reputation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9080500" cy="533400"/>
          </a:xfrm>
        </p:spPr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1690254" y="1904531"/>
            <a:ext cx="6471077" cy="4315391"/>
            <a:chOff x="1316183" y="1558089"/>
            <a:chExt cx="6054435" cy="406685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3" t="3143" r="2813" b="3260"/>
            <a:stretch>
              <a:fillRect/>
            </a:stretch>
          </p:blipFill>
          <p:spPr>
            <a:xfrm>
              <a:off x="1316183" y="1558089"/>
              <a:ext cx="4087091" cy="4066858"/>
            </a:xfrm>
            <a:prstGeom prst="rect">
              <a:avLst/>
            </a:prstGeom>
          </p:spPr>
        </p:pic>
        <p:grpSp>
          <p:nvGrpSpPr>
            <p:cNvPr id="15" name="组合 14"/>
            <p:cNvGrpSpPr/>
            <p:nvPr/>
          </p:nvGrpSpPr>
          <p:grpSpPr>
            <a:xfrm>
              <a:off x="5555672" y="2579043"/>
              <a:ext cx="1814946" cy="1971902"/>
              <a:chOff x="6026727" y="2586242"/>
              <a:chExt cx="1814946" cy="1971902"/>
            </a:xfrm>
          </p:grpSpPr>
          <p:sp>
            <p:nvSpPr>
              <p:cNvPr id="16" name="椭圆 15"/>
              <p:cNvSpPr/>
              <p:nvPr/>
            </p:nvSpPr>
            <p:spPr bwMode="auto">
              <a:xfrm>
                <a:off x="6026727" y="2639290"/>
                <a:ext cx="263236" cy="263236"/>
              </a:xfrm>
              <a:prstGeom prst="ellipse">
                <a:avLst/>
              </a:prstGeom>
              <a:solidFill>
                <a:srgbClr val="F0000E"/>
              </a:solidFill>
              <a:ln w="12700" cap="flat" cmpd="sng" algn="ctr">
                <a:solidFill>
                  <a:srgbClr val="F0000E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90204" pitchFamily="34" charset="0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 bwMode="auto">
              <a:xfrm>
                <a:off x="6026727" y="3207326"/>
                <a:ext cx="263236" cy="263236"/>
              </a:xfrm>
              <a:prstGeom prst="ellipse">
                <a:avLst/>
              </a:prstGeom>
              <a:solidFill>
                <a:srgbClr val="38A5FF"/>
              </a:solidFill>
              <a:ln w="12700" cap="flat" cmpd="sng" algn="ctr">
                <a:solidFill>
                  <a:srgbClr val="38A5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90204" pitchFamily="34" charset="0"/>
                </a:endParaRPr>
              </a:p>
            </p:txBody>
          </p:sp>
          <p:sp>
            <p:nvSpPr>
              <p:cNvPr id="26" name="椭圆 25"/>
              <p:cNvSpPr/>
              <p:nvPr/>
            </p:nvSpPr>
            <p:spPr bwMode="auto">
              <a:xfrm>
                <a:off x="6026727" y="3775362"/>
                <a:ext cx="263236" cy="263236"/>
              </a:xfrm>
              <a:prstGeom prst="ellipse">
                <a:avLst/>
              </a:prstGeom>
              <a:solidFill>
                <a:srgbClr val="FFF505"/>
              </a:solidFill>
              <a:ln w="12700" cap="flat" cmpd="sng" algn="ctr">
                <a:solidFill>
                  <a:srgbClr val="FFF50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90204" pitchFamily="34" charset="0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 bwMode="auto">
              <a:xfrm>
                <a:off x="6026727" y="4294908"/>
                <a:ext cx="263236" cy="263236"/>
              </a:xfrm>
              <a:prstGeom prst="ellipse">
                <a:avLst/>
              </a:prstGeom>
              <a:solidFill>
                <a:srgbClr val="33FF3B"/>
              </a:solidFill>
              <a:ln w="12700" cap="flat" cmpd="sng" algn="ctr">
                <a:solidFill>
                  <a:srgbClr val="33FF3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90204" pitchFamily="34" charset="0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6456219" y="2586242"/>
                <a:ext cx="13854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Phishing </a:t>
                </a:r>
                <a:endParaRPr lang="zh-CN" altLang="en-US" sz="1400" dirty="0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456219" y="3202768"/>
                <a:ext cx="13854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Exchange</a:t>
                </a:r>
                <a:endParaRPr lang="zh-CN" altLang="en-US" sz="1400" dirty="0"/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6456219" y="3722314"/>
                <a:ext cx="13854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Contract</a:t>
                </a:r>
                <a:endParaRPr lang="zh-CN" altLang="en-US" sz="1400" dirty="0"/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6456219" y="4241860"/>
                <a:ext cx="13854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Unknown</a:t>
                </a:r>
                <a:endParaRPr lang="zh-CN" altLang="en-US" sz="1400" dirty="0"/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547254" y="1177268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交易数据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928100" cy="533400"/>
          </a:xfrm>
        </p:spPr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3999" y="1734904"/>
            <a:ext cx="3971925" cy="30134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88" y="4349452"/>
            <a:ext cx="6274089" cy="2083097"/>
          </a:xfrm>
          <a:prstGeom prst="rect">
            <a:avLst/>
          </a:prstGeom>
        </p:spPr>
      </p:pic>
      <p:pic>
        <p:nvPicPr>
          <p:cNvPr id="14338" name="Picture 2" descr="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944" y="2327455"/>
            <a:ext cx="3368033" cy="9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595745" y="1074639"/>
            <a:ext cx="188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Github</a:t>
            </a:r>
            <a:r>
              <a:rPr lang="en-US" altLang="zh-CN" sz="2000" dirty="0"/>
              <a:t> </a:t>
            </a:r>
            <a:r>
              <a:rPr lang="zh-CN" altLang="en-US" sz="2000" dirty="0"/>
              <a:t>数据</a:t>
            </a:r>
            <a:endParaRPr lang="en-US" altLang="zh-CN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5611091" y="3845548"/>
            <a:ext cx="188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用户评论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3" y="4917440"/>
            <a:ext cx="8318500" cy="16637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钓鱼账户在开始时基本只会接受转入，从某个时刻开始，会将资金大额转出（可能开始洗钱、套现动作）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非钓鱼账户，存取动作表现更均匀一些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12786"/>
          <a:stretch>
            <a:fillRect/>
          </a:stretch>
        </p:blipFill>
        <p:spPr>
          <a:xfrm>
            <a:off x="642620" y="1560195"/>
            <a:ext cx="3820795" cy="29063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b="11740"/>
          <a:stretch>
            <a:fillRect/>
          </a:stretch>
        </p:blipFill>
        <p:spPr>
          <a:xfrm>
            <a:off x="4873625" y="1645285"/>
            <a:ext cx="3680460" cy="2783205"/>
          </a:xfrm>
          <a:prstGeom prst="rect">
            <a:avLst/>
          </a:prstGeom>
        </p:spPr>
      </p:pic>
      <p:sp>
        <p:nvSpPr>
          <p:cNvPr id="6" name="文本框 6"/>
          <p:cNvSpPr txBox="1"/>
          <p:nvPr/>
        </p:nvSpPr>
        <p:spPr>
          <a:xfrm>
            <a:off x="1450340" y="4500880"/>
            <a:ext cx="2515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一个典型钓鱼账户</a:t>
            </a:r>
          </a:p>
        </p:txBody>
      </p:sp>
      <p:sp>
        <p:nvSpPr>
          <p:cNvPr id="7" name="文本框 5"/>
          <p:cNvSpPr txBox="1"/>
          <p:nvPr/>
        </p:nvSpPr>
        <p:spPr>
          <a:xfrm>
            <a:off x="5528945" y="4528820"/>
            <a:ext cx="2515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一个典型非钓鱼账户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2956" y="1036975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存取模式对比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1327" y="4909634"/>
            <a:ext cx="8318500" cy="1828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典型钓鱼账户在开始阶段较少，然后会快速爆发，最后慢慢趋于平静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非钓鱼账户，资金流入相对稳定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11049"/>
          <a:stretch>
            <a:fillRect/>
          </a:stretch>
        </p:blipFill>
        <p:spPr>
          <a:xfrm>
            <a:off x="481329" y="1480820"/>
            <a:ext cx="3564255" cy="29292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b="10656"/>
          <a:stretch>
            <a:fillRect/>
          </a:stretch>
        </p:blipFill>
        <p:spPr>
          <a:xfrm>
            <a:off x="4991099" y="1455420"/>
            <a:ext cx="3573780" cy="2869565"/>
          </a:xfrm>
          <a:prstGeom prst="rect">
            <a:avLst/>
          </a:prstGeom>
        </p:spPr>
      </p:pic>
      <p:sp>
        <p:nvSpPr>
          <p:cNvPr id="6" name="文本框 6"/>
          <p:cNvSpPr txBox="1"/>
          <p:nvPr/>
        </p:nvSpPr>
        <p:spPr>
          <a:xfrm>
            <a:off x="1172209" y="4415155"/>
            <a:ext cx="2515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Bee Token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钓鱼账户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5637529" y="4415155"/>
            <a:ext cx="2515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一个典型非钓鱼账户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1327" y="95760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资金流入频率对比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游戏机, 文字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1610295"/>
            <a:ext cx="6399710" cy="46225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81000" y="974564"/>
            <a:ext cx="3718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传统钓鱼诈骗识别过程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80999" y="974564"/>
            <a:ext cx="7169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基于网络表示学习方法的以太坊钓鱼识别过程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00" y="1614277"/>
            <a:ext cx="6616338" cy="475404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0971" y="2899967"/>
            <a:ext cx="7039271" cy="3699301"/>
            <a:chOff x="0" y="2741930"/>
            <a:chExt cx="7735956" cy="41160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741930"/>
              <a:ext cx="7735956" cy="4116070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 bwMode="auto">
            <a:xfrm>
              <a:off x="381000" y="3535680"/>
              <a:ext cx="1889760" cy="457200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81000" y="1205396"/>
            <a:ext cx="6659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以太坊交易网络：含有时间戳和交易金额信息</a:t>
            </a:r>
            <a:endParaRPr lang="en-US" altLang="zh-CN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381000" y="1992771"/>
            <a:ext cx="6659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trans2vec</a:t>
            </a:r>
            <a:r>
              <a:rPr lang="zh-CN" altLang="en-US" sz="2400" dirty="0"/>
              <a:t>：融合了时间戳和交易金额信息的网络表示学习方法</a:t>
            </a:r>
            <a:endParaRPr lang="en-US" altLang="zh-CN" sz="24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丰富的链上数据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>
              <a:buSzPct val="75000"/>
              <a:buFont typeface="Wingdings" panose="05000000000000000000" pitchFamily="2" charset="2"/>
              <a:buChar char="Ø"/>
              <a:defRPr/>
            </a:pPr>
            <a:r>
              <a:rPr lang="en-US" altLang="zh-CN" sz="2400" dirty="0">
                <a:ea typeface="+mn-ea"/>
                <a:cs typeface="+mn-cs"/>
                <a:sym typeface="+mn-ea"/>
              </a:rPr>
              <a:t>2019</a:t>
            </a:r>
            <a:r>
              <a:rPr lang="zh-CN" altLang="en-US" sz="2400" dirty="0">
                <a:ea typeface="+mn-ea"/>
                <a:cs typeface="+mn-cs"/>
                <a:sym typeface="+mn-ea"/>
              </a:rPr>
              <a:t>年第三季度，比特币数据将近</a:t>
            </a:r>
            <a:r>
              <a:rPr lang="en-US" altLang="zh-CN" sz="2400" dirty="0">
                <a:ea typeface="+mn-ea"/>
                <a:cs typeface="+mn-cs"/>
                <a:sym typeface="+mn-ea"/>
              </a:rPr>
              <a:t>242GB</a:t>
            </a:r>
          </a:p>
          <a:p>
            <a:pPr marL="342900" lvl="1">
              <a:buSzPct val="75000"/>
              <a:buFont typeface="Wingdings" panose="05000000000000000000" pitchFamily="2" charset="2"/>
              <a:buChar char="Ø"/>
              <a:defRPr/>
            </a:pPr>
            <a:r>
              <a:rPr lang="zh-CN" altLang="en-US" sz="2400" dirty="0">
                <a:ea typeface="+mn-ea"/>
                <a:cs typeface="+mn-cs"/>
                <a:sym typeface="+mn-ea"/>
              </a:rPr>
              <a:t>截至</a:t>
            </a:r>
            <a:r>
              <a:rPr lang="en-US" altLang="zh-CN" sz="2400" dirty="0">
                <a:ea typeface="+mn-ea"/>
                <a:cs typeface="+mn-cs"/>
                <a:sym typeface="+mn-ea"/>
              </a:rPr>
              <a:t>2020.04, EOSIO</a:t>
            </a:r>
            <a:r>
              <a:rPr lang="zh-CN" altLang="en-US" sz="2400" dirty="0">
                <a:ea typeface="+mn-ea"/>
                <a:cs typeface="+mn-cs"/>
                <a:sym typeface="+mn-ea"/>
              </a:rPr>
              <a:t>上的区块数量高达</a:t>
            </a:r>
            <a:r>
              <a:rPr lang="en-US" altLang="zh-CN" sz="2400" dirty="0">
                <a:ea typeface="+mn-ea"/>
                <a:cs typeface="+mn-cs"/>
                <a:sym typeface="+mn-ea"/>
              </a:rPr>
              <a:t>8983</a:t>
            </a:r>
            <a:r>
              <a:rPr lang="zh-CN" altLang="en-US" sz="2400" dirty="0">
                <a:ea typeface="+mn-ea"/>
                <a:cs typeface="+mn-cs"/>
                <a:sym typeface="+mn-ea"/>
              </a:rPr>
              <a:t>万</a:t>
            </a:r>
            <a:endParaRPr lang="en-US" altLang="zh-CN" sz="2400" dirty="0">
              <a:ea typeface="+mn-ea"/>
              <a:cs typeface="+mn-cs"/>
              <a:sym typeface="+mn-ea"/>
            </a:endParaRPr>
          </a:p>
          <a:p>
            <a:pPr marL="342900" lvl="1">
              <a:buSzPct val="75000"/>
              <a:buFont typeface="Wingdings" panose="05000000000000000000" pitchFamily="2" charset="2"/>
              <a:buChar char="Ø"/>
              <a:defRPr/>
            </a:pPr>
            <a:r>
              <a:rPr lang="zh-CN" altLang="en-US" sz="2400" dirty="0">
                <a:ea typeface="+mn-ea"/>
                <a:cs typeface="+mn-cs"/>
                <a:sym typeface="+mn-ea"/>
              </a:rPr>
              <a:t>截至</a:t>
            </a:r>
            <a:r>
              <a:rPr lang="en-US" altLang="zh-CN" sz="2400" dirty="0">
                <a:ea typeface="+mn-ea"/>
                <a:cs typeface="+mn-cs"/>
                <a:sym typeface="+mn-ea"/>
              </a:rPr>
              <a:t>2020.10</a:t>
            </a:r>
            <a:r>
              <a:rPr lang="zh-CN" altLang="en-US" sz="2400" dirty="0">
                <a:ea typeface="+mn-ea"/>
                <a:cs typeface="+mn-cs"/>
                <a:sym typeface="+mn-ea"/>
              </a:rPr>
              <a:t>，以太坊上的区块数量高达</a:t>
            </a:r>
            <a:r>
              <a:rPr lang="en-US" altLang="zh-CN" sz="2400" dirty="0">
                <a:ea typeface="+mn-ea"/>
                <a:cs typeface="+mn-cs"/>
                <a:sym typeface="+mn-ea"/>
              </a:rPr>
              <a:t>1100</a:t>
            </a:r>
            <a:r>
              <a:rPr lang="zh-CN" altLang="en-US" sz="2400" dirty="0">
                <a:ea typeface="+mn-ea"/>
                <a:cs typeface="+mn-cs"/>
                <a:sym typeface="+mn-ea"/>
              </a:rPr>
              <a:t>万 </a:t>
            </a:r>
            <a:endParaRPr lang="en-US" altLang="zh-CN" sz="2400" dirty="0">
              <a:ea typeface="+mn-ea"/>
              <a:cs typeface="+mn-cs"/>
              <a:sym typeface="+mn-ea"/>
            </a:endParaRPr>
          </a:p>
          <a:p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3918" y="3025637"/>
            <a:ext cx="6655589" cy="3229440"/>
            <a:chOff x="1312585" y="1762139"/>
            <a:chExt cx="8813548" cy="5008389"/>
          </a:xfrm>
        </p:grpSpPr>
        <p:sp>
          <p:nvSpPr>
            <p:cNvPr id="5" name="椭圆 4"/>
            <p:cNvSpPr/>
            <p:nvPr/>
          </p:nvSpPr>
          <p:spPr>
            <a:xfrm>
              <a:off x="1336971" y="3159644"/>
              <a:ext cx="2306520" cy="240741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" name="文本框 16"/>
            <p:cNvSpPr txBox="1"/>
            <p:nvPr/>
          </p:nvSpPr>
          <p:spPr>
            <a:xfrm>
              <a:off x="1312585" y="4126364"/>
              <a:ext cx="2306520" cy="577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3A3A3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Ethereum</a:t>
              </a:r>
              <a:endPara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" name="TextBox 20"/>
            <p:cNvSpPr txBox="1"/>
            <p:nvPr/>
          </p:nvSpPr>
          <p:spPr>
            <a:xfrm>
              <a:off x="2771599" y="2352624"/>
              <a:ext cx="2372101" cy="7440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Block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253G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5513498" y="1762139"/>
              <a:ext cx="4612635" cy="5008389"/>
              <a:chOff x="5687004" y="1285757"/>
              <a:chExt cx="3423128" cy="5484771"/>
            </a:xfrm>
          </p:grpSpPr>
          <p:sp>
            <p:nvSpPr>
              <p:cNvPr id="10" name="圆角矩形 48"/>
              <p:cNvSpPr/>
              <p:nvPr/>
            </p:nvSpPr>
            <p:spPr>
              <a:xfrm>
                <a:off x="5687007" y="1285757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Transaction (858,580,934 )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" name="圆角矩形 49"/>
              <p:cNvSpPr/>
              <p:nvPr/>
            </p:nvSpPr>
            <p:spPr>
              <a:xfrm>
                <a:off x="5687007" y="2223586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Internal Ether Transaction (529,634,152)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2" name="圆角矩形 50"/>
              <p:cNvSpPr/>
              <p:nvPr/>
            </p:nvSpPr>
            <p:spPr>
              <a:xfrm>
                <a:off x="5687006" y="3196561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Contract Info (31,949,110 )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圆角矩形 51"/>
              <p:cNvSpPr/>
              <p:nvPr/>
            </p:nvSpPr>
            <p:spPr>
              <a:xfrm>
                <a:off x="5687006" y="4134390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Contract Calling (2,205,957,409)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4" name="圆角矩形 52"/>
              <p:cNvSpPr/>
              <p:nvPr/>
            </p:nvSpPr>
            <p:spPr>
              <a:xfrm>
                <a:off x="5687005" y="5050897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ERC20 Token Transaction (467,603,485)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圆角矩形 53"/>
              <p:cNvSpPr/>
              <p:nvPr/>
            </p:nvSpPr>
            <p:spPr>
              <a:xfrm>
                <a:off x="5687004" y="6023872"/>
                <a:ext cx="3423125" cy="746656"/>
              </a:xfrm>
              <a:prstGeom prst="roundRect">
                <a:avLst/>
              </a:pr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ERC721 Token Transaction (28,313,312)</a:t>
                </a:r>
                <a:endPara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9" name="虚尾箭头 54"/>
            <p:cNvSpPr/>
            <p:nvPr/>
          </p:nvSpPr>
          <p:spPr>
            <a:xfrm>
              <a:off x="3800375" y="3846618"/>
              <a:ext cx="1556239" cy="1033468"/>
            </a:xfrm>
            <a:prstGeom prst="stripedRightArrow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90204"/>
                <a:ea typeface="+mn-ea"/>
                <a:cs typeface="+mn-cs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2164" y="2818572"/>
            <a:ext cx="3979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n-ea"/>
              </a:rPr>
              <a:t>如：</a:t>
            </a:r>
            <a:r>
              <a:rPr lang="zh-CN" altLang="en-US" sz="2000" dirty="0">
                <a:latin typeface="+mn-ea"/>
                <a:sym typeface="+mn-ea"/>
              </a:rPr>
              <a:t>截至</a:t>
            </a:r>
            <a:r>
              <a:rPr lang="en-US" altLang="zh-CN" sz="2000" dirty="0">
                <a:latin typeface="+mn-ea"/>
                <a:sym typeface="+mn-ea"/>
              </a:rPr>
              <a:t>2020.10</a:t>
            </a:r>
            <a:r>
              <a:rPr lang="zh-CN" altLang="en-US" sz="2000" dirty="0">
                <a:latin typeface="+mn-ea"/>
                <a:sym typeface="+mn-ea"/>
              </a:rPr>
              <a:t>的以太坊数据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81000" y="974564"/>
            <a:ext cx="5974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</a:t>
            </a:r>
            <a:r>
              <a:rPr lang="en-US" altLang="zh-CN" sz="2400" dirty="0"/>
              <a:t>trans2vec</a:t>
            </a:r>
            <a:r>
              <a:rPr lang="zh-CN" altLang="en-US" sz="2400" dirty="0"/>
              <a:t>的识别模型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17" y="1567543"/>
            <a:ext cx="8251044" cy="453063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7227" y="1740304"/>
            <a:ext cx="3707621" cy="180946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7228" y="1047490"/>
            <a:ext cx="1988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评价指标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285808" y="1047490"/>
            <a:ext cx="1988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888" y="1707124"/>
            <a:ext cx="4793864" cy="1842641"/>
          </a:xfrm>
          <a:prstGeom prst="rect">
            <a:avLst/>
          </a:prstGeom>
        </p:spPr>
      </p:pic>
      <p:pic>
        <p:nvPicPr>
          <p:cNvPr id="12" name="图片 11" descr="手机屏幕截图&#10;&#10;描述已自动生成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3" r="6668"/>
          <a:stretch>
            <a:fillRect/>
          </a:stretch>
        </p:blipFill>
        <p:spPr>
          <a:xfrm>
            <a:off x="4445000" y="3664065"/>
            <a:ext cx="3985260" cy="28968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dirty="0"/>
              <a:t>工作</a:t>
            </a:r>
            <a:r>
              <a:rPr lang="en-US" altLang="zh-CN" dirty="0"/>
              <a:t>5</a:t>
            </a:r>
            <a:r>
              <a:rPr lang="zh-CN" altLang="en-US" dirty="0"/>
              <a:t>：以太坊钓鱼诈骗检测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 Transactions on Systems, Man and Cybernetics: Systems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978" y="2118512"/>
            <a:ext cx="6324322" cy="4164961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11163" y="1143000"/>
            <a:ext cx="8318500" cy="5181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洗钱：将非法所得合法化的过程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三个阶段：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zh-CN" sz="2400" dirty="0"/>
              <a:t>安置</a:t>
            </a:r>
            <a:r>
              <a:rPr lang="zh-CN" altLang="en-US" sz="2400" dirty="0"/>
              <a:t>：</a:t>
            </a:r>
            <a:r>
              <a:rPr lang="zh-CN" altLang="zh-CN" sz="2400" dirty="0"/>
              <a:t>犯罪分子向金融系统注入</a:t>
            </a:r>
            <a:r>
              <a:rPr lang="zh-CN" altLang="en-US" sz="2400" dirty="0"/>
              <a:t>黑</a:t>
            </a:r>
            <a:r>
              <a:rPr lang="zh-CN" altLang="zh-CN" sz="2400" dirty="0"/>
              <a:t>钱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zh-CN" sz="2400" dirty="0"/>
              <a:t>分层</a:t>
            </a:r>
            <a:r>
              <a:rPr lang="zh-CN" altLang="en-US" sz="2400" dirty="0"/>
              <a:t>：</a:t>
            </a:r>
            <a:r>
              <a:rPr lang="zh-CN" altLang="zh-CN" sz="2400" dirty="0"/>
              <a:t>洗钱者</a:t>
            </a:r>
            <a:r>
              <a:rPr lang="zh-CN" altLang="en-US" sz="2400" dirty="0"/>
              <a:t>进行复杂的多层的金融交易使黑钱最大程度地分散开，并让黑钱和合法的钱融为一体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zh-CN" sz="2400" dirty="0"/>
              <a:t>整合</a:t>
            </a:r>
            <a:r>
              <a:rPr lang="zh-CN" altLang="en-US" sz="2400" dirty="0"/>
              <a:t>：</a:t>
            </a:r>
            <a:r>
              <a:rPr lang="zh-CN" altLang="zh-CN" sz="2400" dirty="0"/>
              <a:t>清洁</a:t>
            </a:r>
            <a:r>
              <a:rPr lang="zh-CN" altLang="en-US" sz="2400" dirty="0"/>
              <a:t>后的</a:t>
            </a:r>
            <a:r>
              <a:rPr lang="zh-CN" altLang="zh-CN" sz="2400" dirty="0"/>
              <a:t>资金在看似合法的状态下重新进入金融系统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1320" y="2237328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诈骗、贪污、走私等非法所得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12458" y="223732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合法资金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97363" y="1847414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转账、跨国资金转移等</a:t>
            </a:r>
          </a:p>
        </p:txBody>
      </p:sp>
      <p:sp>
        <p:nvSpPr>
          <p:cNvPr id="9" name="右箭头 8"/>
          <p:cNvSpPr/>
          <p:nvPr/>
        </p:nvSpPr>
        <p:spPr bwMode="auto">
          <a:xfrm>
            <a:off x="5109908" y="2317926"/>
            <a:ext cx="1711569" cy="300468"/>
          </a:xfrm>
          <a:prstGeom prst="rightArrow">
            <a:avLst/>
          </a:prstGeom>
          <a:solidFill>
            <a:srgbClr val="00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区块链交易特点：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dirty="0"/>
              <a:t>注册简单，无需身份认证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dirty="0"/>
              <a:t>使用假名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dirty="0"/>
              <a:t>低手续费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dirty="0"/>
              <a:t>跨国交易方便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dirty="0"/>
              <a:t>匿名币交易的不可追踪</a:t>
            </a:r>
            <a:endParaRPr lang="en-US" altLang="zh-CN" dirty="0"/>
          </a:p>
          <a:p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区块链上的非法所得：从链下注入的非法所得、诈骗所得、资金盘跑路资金、窃币所得等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区块链上的洗钱途径</a:t>
            </a:r>
            <a:r>
              <a:rPr lang="en-US" altLang="zh-CN" dirty="0"/>
              <a:t>:</a:t>
            </a:r>
          </a:p>
          <a:p>
            <a:pPr marL="457200" lvl="1" indent="0">
              <a:buNone/>
            </a:pPr>
            <a:r>
              <a:rPr lang="zh-CN" altLang="en-US" sz="2400" dirty="0"/>
              <a:t>赌博、混币服务、廉价的区块链转账、交易所币币兑换等</a:t>
            </a:r>
            <a:endParaRPr lang="en-US" altLang="zh-CN" sz="2400" dirty="0"/>
          </a:p>
          <a:p>
            <a:pPr marL="457200" lvl="1" indent="0">
              <a:buNone/>
            </a:pPr>
            <a:r>
              <a:rPr lang="zh-CN" altLang="en-US" sz="2400" dirty="0"/>
              <a:t>其中，交易所和混币服务是两个关键的区块链洗钱组件</a:t>
            </a:r>
            <a:endParaRPr lang="en-US" altLang="zh-CN" sz="2400" dirty="0"/>
          </a:p>
          <a:p>
            <a:pPr marL="457200" lvl="1" indent="0">
              <a:buNone/>
            </a:pPr>
            <a:endParaRPr lang="en-US" altLang="zh-CN" sz="1400" dirty="0">
              <a:ea typeface="+mn-ea"/>
              <a:cs typeface="+mn-cs"/>
            </a:endParaRPr>
          </a:p>
          <a:p>
            <a:pPr marL="457200" lvl="1" indent="-457200">
              <a:buSzPct val="75000"/>
              <a:buFont typeface="Wingdings" panose="05000000000000000000" pitchFamily="2" charset="2"/>
              <a:buChar char="Ø"/>
            </a:pPr>
            <a:r>
              <a:rPr lang="zh-CN" altLang="en-US" dirty="0">
                <a:ea typeface="+mn-ea"/>
                <a:cs typeface="+mn-cs"/>
              </a:rPr>
              <a:t>混币服务</a:t>
            </a:r>
            <a:endParaRPr lang="en-US" altLang="zh-CN" dirty="0">
              <a:ea typeface="+mn-ea"/>
              <a:cs typeface="+mn-cs"/>
            </a:endParaRPr>
          </a:p>
          <a:p>
            <a:pPr lvl="1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00" b="1" dirty="0"/>
              <a:t>目的：</a:t>
            </a:r>
            <a:r>
              <a:rPr lang="zh-CN" altLang="en-US" sz="1800" dirty="0"/>
              <a:t>加强交易匿名性</a:t>
            </a:r>
            <a:endParaRPr lang="en-US" altLang="zh-CN" sz="1800" dirty="0"/>
          </a:p>
          <a:p>
            <a:pPr lvl="1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00" b="1" dirty="0"/>
              <a:t>方法：</a:t>
            </a:r>
            <a:r>
              <a:rPr lang="zh-CN" altLang="en-US" sz="1800" dirty="0"/>
              <a:t>多个用户间的资金快速高效混合，在现有的用户账户和混币后的新账户之间创建随机的映射关系</a:t>
            </a:r>
            <a:endParaRPr lang="en-US" altLang="zh-CN" sz="1800" dirty="0"/>
          </a:p>
          <a:p>
            <a:pPr lvl="1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00" dirty="0"/>
              <a:t>成为比特币</a:t>
            </a:r>
            <a:r>
              <a:rPr lang="zh-CN" altLang="en-US" sz="1800" b="1" dirty="0"/>
              <a:t>洗钱</a:t>
            </a:r>
            <a:r>
              <a:rPr lang="zh-CN" altLang="en-US" sz="1800" dirty="0"/>
              <a:t>的一种手段</a:t>
            </a:r>
            <a:endParaRPr lang="en-US" altLang="zh-CN" sz="1800" dirty="0"/>
          </a:p>
          <a:p>
            <a:pPr marL="292100" lvl="1" indent="-292100">
              <a:buSzPct val="75000"/>
              <a:buFont typeface="Monotype Sorts" pitchFamily="2" charset="2"/>
              <a:buChar char="l"/>
            </a:pPr>
            <a:endParaRPr lang="en-US" altLang="zh-CN" dirty="0">
              <a:ea typeface="+mn-ea"/>
              <a:cs typeface="+mn-cs"/>
            </a:endParaRPr>
          </a:p>
          <a:p>
            <a:pPr marL="292100" lvl="1" indent="-292100">
              <a:buSzPct val="75000"/>
              <a:buFont typeface="Monotype Sorts" pitchFamily="2" charset="2"/>
              <a:buChar char="l"/>
            </a:pPr>
            <a:endParaRPr lang="en-US" altLang="zh-CN" dirty="0">
              <a:ea typeface="+mn-ea"/>
              <a:cs typeface="+mn-cs"/>
            </a:endParaRPr>
          </a:p>
        </p:txBody>
      </p:sp>
      <p:sp>
        <p:nvSpPr>
          <p:cNvPr id="6" name="文本框 6"/>
          <p:cNvSpPr txBox="1"/>
          <p:nvPr/>
        </p:nvSpPr>
        <p:spPr>
          <a:xfrm>
            <a:off x="867694" y="5478826"/>
            <a:ext cx="8276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研究目的：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检测参与混币的地址，进一步可以分析相关用户，判断它们是否参与犯罪行为，规范加密货币市场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579" y="3378245"/>
            <a:ext cx="3820886" cy="1379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461856" y="477603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混币服务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45" y="1147761"/>
            <a:ext cx="7414671" cy="3514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内容占位符 2"/>
          <p:cNvSpPr txBox="1"/>
          <p:nvPr/>
        </p:nvSpPr>
        <p:spPr bwMode="auto">
          <a:xfrm>
            <a:off x="713146" y="4472967"/>
            <a:ext cx="8080834" cy="1916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normAutofit fontScale="92500" lnSpcReduction="20000"/>
          </a:bodyPr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marL="0" indent="0" defTabSz="457200" eaLnBrk="1" hangingPunct="1">
              <a:lnSpc>
                <a:spcPct val="170000"/>
              </a:lnSpc>
              <a:buFont typeface="Monotype Sorts" pitchFamily="2" charset="2"/>
              <a:buNone/>
            </a:pPr>
            <a:r>
              <a:rPr lang="zh-CN" altLang="en-US" sz="2600" dirty="0"/>
              <a:t>方法：</a:t>
            </a:r>
            <a:endParaRPr lang="en-US" altLang="zh-CN" sz="2600" kern="1200" dirty="0"/>
          </a:p>
          <a:p>
            <a:pPr defTabSz="457200" eaLnBrk="1" hangingPunct="1">
              <a:buClrTx/>
              <a:buFont typeface="Wingdings" panose="05000000000000000000" pitchFamily="2" charset="2"/>
              <a:buChar char="Ø"/>
            </a:pPr>
            <a:r>
              <a:rPr lang="zh-CN" altLang="en-US" sz="1900" kern="0" dirty="0"/>
              <a:t>数据收集</a:t>
            </a:r>
            <a:endParaRPr lang="en-US" altLang="zh-CN" sz="1900" kern="0" dirty="0"/>
          </a:p>
          <a:p>
            <a:pPr defTabSz="457200" eaLnBrk="1" hangingPunct="1">
              <a:buClrTx/>
              <a:buFont typeface="Wingdings" panose="05000000000000000000" pitchFamily="2" charset="2"/>
              <a:buChar char="Ø"/>
            </a:pPr>
            <a:r>
              <a:rPr lang="zh-CN" altLang="en-US" sz="1900" kern="0" dirty="0"/>
              <a:t>交易网络构建</a:t>
            </a:r>
            <a:endParaRPr lang="en-US" altLang="zh-CN" sz="1900" kern="0" dirty="0"/>
          </a:p>
          <a:p>
            <a:pPr defTabSz="457200" eaLnBrk="1" hangingPunct="1">
              <a:buClrTx/>
              <a:buFont typeface="Wingdings" panose="05000000000000000000" pitchFamily="2" charset="2"/>
              <a:buChar char="Ø"/>
            </a:pPr>
            <a:r>
              <a:rPr lang="zh-CN" altLang="en-US" sz="1900" kern="0" dirty="0"/>
              <a:t>特征提取（时序网络模体</a:t>
            </a:r>
            <a:r>
              <a:rPr lang="en-US" altLang="zh-CN" sz="1900" kern="0" dirty="0"/>
              <a:t>+</a:t>
            </a:r>
            <a:r>
              <a:rPr lang="zh-CN" altLang="en-US" sz="1900" kern="0" dirty="0"/>
              <a:t>异构网络模体作为主要特征）</a:t>
            </a:r>
            <a:endParaRPr lang="en-US" altLang="zh-CN" sz="1900" b="1" dirty="0"/>
          </a:p>
          <a:p>
            <a:pPr defTabSz="457200" eaLnBrk="1" hangingPunct="1">
              <a:buClrTx/>
              <a:buFont typeface="Wingdings" panose="05000000000000000000" pitchFamily="2" charset="2"/>
              <a:buChar char="Ø"/>
            </a:pPr>
            <a:r>
              <a:rPr lang="zh-CN" altLang="en-US" sz="1900" kern="0" dirty="0"/>
              <a:t>模型训练</a:t>
            </a:r>
            <a:endParaRPr lang="en-US" altLang="zh-CN" sz="1900" kern="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2" y="1143000"/>
            <a:ext cx="8509813" cy="5181600"/>
          </a:xfrm>
        </p:spPr>
        <p:txBody>
          <a:bodyPr/>
          <a:lstStyle/>
          <a:p>
            <a:pPr marL="0" indent="0" algn="just">
              <a:buNone/>
            </a:pPr>
            <a:r>
              <a:rPr lang="zh-CN" altLang="en-US" dirty="0">
                <a:latin typeface="Times New Roman" panose="02020503050405090304" pitchFamily="18" charset="0"/>
                <a:cs typeface="Times New Roman" panose="02020503050405090304" pitchFamily="18" charset="0"/>
              </a:rPr>
              <a:t>网络构建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just">
              <a:buFont typeface="Wingdings" panose="05000000000000000000" pitchFamily="2" charset="2"/>
              <a:buChar char="l"/>
            </a:pPr>
            <a:r>
              <a:rPr lang="zh-CN" altLang="en-US" sz="2400" dirty="0"/>
              <a:t>地址</a:t>
            </a:r>
            <a:r>
              <a:rPr lang="en-US" altLang="zh-CN" sz="2400" dirty="0"/>
              <a:t>-</a:t>
            </a:r>
            <a:r>
              <a:rPr lang="zh-CN" altLang="en-US" sz="2400" dirty="0"/>
              <a:t>地址网络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/>
              <a:t>地址</a:t>
            </a:r>
            <a:r>
              <a:rPr lang="en-US" altLang="zh-CN" sz="2400" dirty="0"/>
              <a:t>-</a:t>
            </a:r>
            <a:r>
              <a:rPr lang="zh-CN" altLang="en-US" sz="2400" dirty="0"/>
              <a:t>交易网络</a:t>
            </a:r>
            <a:endParaRPr lang="en-US" altLang="zh-CN" sz="2400" dirty="0"/>
          </a:p>
          <a:p>
            <a:pPr marL="0" indent="0" algn="just">
              <a:buNone/>
            </a:pPr>
            <a:endParaRPr lang="en-US" altLang="zh-CN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0" indent="0" algn="just">
              <a:buNone/>
            </a:pPr>
            <a:endParaRPr lang="en-US" altLang="zh-CN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0" indent="0" algn="just">
              <a:buNone/>
            </a:pPr>
            <a:r>
              <a:rPr lang="zh-CN" altLang="en-US" dirty="0">
                <a:latin typeface="Times New Roman" panose="02020503050405090304" pitchFamily="18" charset="0"/>
                <a:cs typeface="Times New Roman" panose="02020503050405090304" pitchFamily="18" charset="0"/>
              </a:rPr>
              <a:t>网络模体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just">
              <a:buFont typeface="Wingdings" panose="05000000000000000000" pitchFamily="2" charset="2"/>
              <a:buChar char="l"/>
            </a:pPr>
            <a:r>
              <a:rPr lang="zh-CN" altLang="zh-CN" sz="2400" dirty="0"/>
              <a:t>网络中反复出现的子图或相互作用的模式，指定了节点间交互的特定模式</a:t>
            </a:r>
            <a:r>
              <a:rPr lang="zh-CN" altLang="en-US" sz="2400" dirty="0"/>
              <a:t>，</a:t>
            </a:r>
            <a:r>
              <a:rPr lang="zh-CN" altLang="zh-CN" sz="2400" dirty="0"/>
              <a:t>揭示了复杂网络的基本构建块</a:t>
            </a:r>
            <a:endParaRPr lang="en-US" altLang="zh-CN" sz="2400" dirty="0"/>
          </a:p>
          <a:p>
            <a:pPr algn="just">
              <a:buFont typeface="Wingdings" panose="05000000000000000000" pitchFamily="2" charset="2"/>
              <a:buChar char="l"/>
            </a:pPr>
            <a:r>
              <a:rPr lang="zh-CN" altLang="en-US" sz="2400" dirty="0"/>
              <a:t>利用的模体：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>
                <a:ea typeface="+mn-ea"/>
                <a:cs typeface="+mn-cs"/>
              </a:rPr>
              <a:t>时序网络模体（</a:t>
            </a:r>
            <a:r>
              <a:rPr lang="en-US" altLang="zh-CN" sz="2400" dirty="0">
                <a:ea typeface="+mn-ea"/>
                <a:cs typeface="+mn-cs"/>
              </a:rPr>
              <a:t>Temporal motif</a:t>
            </a:r>
            <a:r>
              <a:rPr lang="zh-CN" altLang="en-US" sz="2400" dirty="0">
                <a:ea typeface="+mn-ea"/>
                <a:cs typeface="+mn-cs"/>
              </a:rPr>
              <a:t>）</a:t>
            </a:r>
            <a:endParaRPr lang="en-US" altLang="zh-CN" sz="2400" dirty="0">
              <a:ea typeface="+mn-ea"/>
              <a:cs typeface="+mn-cs"/>
            </a:endParaRPr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>
                <a:ea typeface="+mn-ea"/>
                <a:cs typeface="+mn-cs"/>
              </a:rPr>
              <a:t>带属性的时序网络模体（</a:t>
            </a:r>
            <a:r>
              <a:rPr lang="en-US" altLang="zh-CN" sz="2400" dirty="0">
                <a:ea typeface="+mn-ea"/>
                <a:cs typeface="+mn-cs"/>
              </a:rPr>
              <a:t>Attributed temporal motif</a:t>
            </a:r>
            <a:r>
              <a:rPr lang="zh-CN" altLang="en-US" sz="2400" dirty="0">
                <a:ea typeface="+mn-ea"/>
                <a:cs typeface="+mn-cs"/>
              </a:rPr>
              <a:t>）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380" y="1268025"/>
            <a:ext cx="4496421" cy="205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50066" y="3323062"/>
            <a:ext cx="1669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地址</a:t>
            </a:r>
            <a:r>
              <a:rPr lang="en-US" altLang="zh-CN" dirty="0"/>
              <a:t>-</a:t>
            </a:r>
            <a:r>
              <a:rPr lang="zh-CN" altLang="en-US" dirty="0"/>
              <a:t>交易网络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11162" y="3021980"/>
                <a:ext cx="8106801" cy="3302620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u"/>
                </a:pPr>
                <a:r>
                  <a:rPr lang="zh-CN" altLang="en-US" sz="2400" dirty="0"/>
                  <a:t>发现一：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/>
                      </a:rPr>
                      <m:t>𝑎</m:t>
                    </m:r>
                    <m:r>
                      <a:rPr lang="en-US" altLang="zh-CN" sz="2400" b="0" i="1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sz="2400" dirty="0"/>
                  <a:t>的比重远远大于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/>
                      </a:rPr>
                      <m:t>𝑎</m:t>
                    </m:r>
                    <m:r>
                      <a:rPr lang="en-US" altLang="zh-CN" sz="2400" b="0" i="1" smtClean="0">
                        <a:latin typeface="Cambria Math"/>
                      </a:rPr>
                      <m:t>2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/>
                      </a:rPr>
                      <m:t>𝑏</m:t>
                    </m:r>
                    <m:r>
                      <a:rPr lang="en-US" altLang="zh-CN" sz="2400" b="0" i="1" smtClean="0">
                        <a:latin typeface="Cambria Math"/>
                      </a:rPr>
                      <m:t>4</m:t>
                    </m:r>
                  </m:oMath>
                </a14:m>
                <a:r>
                  <a:rPr lang="zh-CN" altLang="en-US" sz="2400" dirty="0"/>
                  <a:t>（输入金额大于等于输出金额，输入时间小于等于输出时间）的比重远远大于同作为既有输入又有输出的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𝑏</m:t>
                    </m:r>
                    <m:r>
                      <a:rPr lang="en-US" altLang="zh-CN" sz="2400" b="0" i="1" smtClean="0">
                        <a:latin typeface="Cambria Math"/>
                      </a:rPr>
                      <m:t>5</m:t>
                    </m:r>
                  </m:oMath>
                </a14:m>
                <a:r>
                  <a:rPr lang="zh-CN" altLang="en-US" sz="2400" dirty="0"/>
                  <a:t>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𝑏</m:t>
                    </m:r>
                    <m:r>
                      <a:rPr lang="en-US" altLang="zh-CN" sz="2400" b="0" i="1" smtClean="0">
                        <a:latin typeface="Cambria Math"/>
                      </a:rPr>
                      <m:t>6</m:t>
                    </m:r>
                  </m:oMath>
                </a14:m>
                <a:r>
                  <a:rPr lang="zh-CN" altLang="en-US" sz="2400" dirty="0"/>
                  <a:t>模式，说明混币服务交易更遵从与先输入后输出、结余不小于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的模式</a:t>
                </a:r>
                <a:endParaRPr lang="en-US" altLang="zh-CN" sz="2400" dirty="0"/>
              </a:p>
              <a:p>
                <a:pPr>
                  <a:buFont typeface="Wingdings" panose="05000000000000000000" pitchFamily="2" charset="2"/>
                  <a:buChar char="u"/>
                </a:pPr>
                <a:r>
                  <a:rPr lang="zh-CN" altLang="en-US" sz="2400" dirty="0"/>
                  <a:t>发现二：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𝑎</m:t>
                    </m:r>
                    <m:r>
                      <a:rPr lang="en-US" altLang="zh-CN" sz="2400" b="0" i="1" smtClean="0">
                        <a:latin typeface="Cambria Math"/>
                      </a:rPr>
                      <m:t>5</m:t>
                    </m:r>
                  </m:oMath>
                </a14:m>
                <a:r>
                  <a:rPr lang="zh-CN" altLang="en-US" sz="2400" dirty="0"/>
                  <a:t>和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𝑎</m:t>
                    </m:r>
                    <m:r>
                      <a:rPr lang="en-US" altLang="zh-CN" sz="2400" b="0" i="1" smtClean="0">
                        <a:latin typeface="Cambria Math"/>
                      </a:rPr>
                      <m:t>6</m:t>
                    </m:r>
                  </m:oMath>
                </a14:m>
                <a:r>
                  <a:rPr lang="zh-CN" altLang="en-US" sz="2400" dirty="0"/>
                  <a:t>的占比较小，说明混币服务地址相对普通地址来说更少进行地址重用</a:t>
                </a:r>
                <a:endParaRPr lang="en-US" altLang="zh-CN" sz="2400" dirty="0"/>
              </a:p>
              <a:p>
                <a:pPr>
                  <a:buFont typeface="Wingdings" panose="05000000000000000000" pitchFamily="2" charset="2"/>
                  <a:buChar char="u"/>
                </a:pPr>
                <a:r>
                  <a:rPr lang="zh-CN" altLang="en-US" sz="2400" dirty="0"/>
                  <a:t>发现三：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𝑎</m:t>
                    </m:r>
                    <m:r>
                      <a:rPr lang="en-US" altLang="zh-CN" sz="2400" b="0" i="1" smtClean="0">
                        <a:latin typeface="Cambria Math"/>
                      </a:rPr>
                      <m:t>3</m:t>
                    </m:r>
                  </m:oMath>
                </a14:m>
                <a:r>
                  <a:rPr lang="zh-CN" altLang="en-US" sz="2400" dirty="0"/>
                  <a:t>的占比很多可能是因为找零地址模式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1162" y="3021980"/>
                <a:ext cx="8106801" cy="3302620"/>
              </a:xfrm>
              <a:blipFill rotWithShape="1">
                <a:blip r:embed="rId2"/>
                <a:stretch>
                  <a:fillRect l="-4" r="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 </a:t>
                </a:r>
              </a:p>
            </p:txBody>
          </p:sp>
        </mc:Fallback>
      </mc:AlternateContent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4" y="1274678"/>
            <a:ext cx="4327835" cy="149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499" y="1307219"/>
            <a:ext cx="4321328" cy="1457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4897" y="4248615"/>
            <a:ext cx="8294765" cy="2075984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数据：在</a:t>
            </a:r>
            <a:r>
              <a:rPr lang="en-US" altLang="zh-CN" sz="2400" dirty="0"/>
              <a:t>2014</a:t>
            </a:r>
            <a:r>
              <a:rPr lang="zh-CN" altLang="en-US" sz="2400" dirty="0"/>
              <a:t>，</a:t>
            </a:r>
            <a:r>
              <a:rPr lang="en-US" altLang="zh-CN" sz="2400" dirty="0"/>
              <a:t>2015</a:t>
            </a:r>
            <a:r>
              <a:rPr lang="zh-CN" altLang="en-US" sz="2400" dirty="0"/>
              <a:t>，</a:t>
            </a:r>
            <a:r>
              <a:rPr lang="en-US" altLang="zh-CN" sz="2400" dirty="0"/>
              <a:t>2016</a:t>
            </a:r>
            <a:r>
              <a:rPr lang="zh-CN" altLang="en-US" sz="2400" dirty="0"/>
              <a:t>年各取连续的</a:t>
            </a:r>
            <a:r>
              <a:rPr lang="en-US" altLang="zh-CN" sz="2400" dirty="0"/>
              <a:t>150</a:t>
            </a:r>
            <a:r>
              <a:rPr lang="zh-CN" altLang="en-US" sz="2400" dirty="0"/>
              <a:t>万条交易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标签来源：</a:t>
            </a:r>
            <a:r>
              <a:rPr lang="en-US" altLang="zh-CN" sz="2400" dirty="0"/>
              <a:t>Walletexplorer.com</a:t>
            </a:r>
          </a:p>
          <a:p>
            <a:pPr marL="0" indent="0">
              <a:buNone/>
            </a:pPr>
            <a:r>
              <a:rPr lang="zh-CN" altLang="en-US" sz="2400" dirty="0"/>
              <a:t>结论：网络模体使模型在原有的检测效果上有所提升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75" y="1180732"/>
            <a:ext cx="9022725" cy="2867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数据获取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交易数据</a:t>
            </a:r>
            <a:endParaRPr lang="en-US" altLang="zh-CN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安装客户端同步交易数据</a:t>
            </a:r>
            <a:endParaRPr lang="en-US" altLang="zh-CN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/>
              <a:t>比特币  </a:t>
            </a:r>
            <a:r>
              <a:rPr lang="en-US" altLang="zh-CN" sz="2400" dirty="0"/>
              <a:t>BitcoinCore</a:t>
            </a:r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400" dirty="0"/>
              <a:t>以太坊  </a:t>
            </a:r>
            <a:r>
              <a:rPr lang="en-US" altLang="zh-CN" sz="2400" dirty="0"/>
              <a:t>Geth</a:t>
            </a:r>
            <a:r>
              <a:rPr lang="zh-CN" altLang="en-US" sz="2400" dirty="0"/>
              <a:t>、</a:t>
            </a:r>
            <a:r>
              <a:rPr lang="en-US" altLang="zh-CN" sz="2400" dirty="0"/>
              <a:t>OpenEthereum</a:t>
            </a:r>
          </a:p>
          <a:p>
            <a:pPr lvl="1">
              <a:buFont typeface="Arial" panose="020B0604020202090204" pitchFamily="34" charset="0"/>
              <a:buChar char="•"/>
            </a:pPr>
            <a:r>
              <a:rPr lang="en-US" altLang="zh-CN" sz="2400" dirty="0"/>
              <a:t>......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通过区块链浏览器爬取交易数据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sz="2400" dirty="0"/>
              <a:t>Blockchain.com</a:t>
            </a:r>
            <a:r>
              <a:rPr lang="zh-CN" altLang="en-US" sz="2400" dirty="0"/>
              <a:t>、</a:t>
            </a:r>
            <a:r>
              <a:rPr lang="en-US" altLang="zh-CN" sz="2400" dirty="0"/>
              <a:t>Etherscan.com</a:t>
            </a:r>
            <a:r>
              <a:rPr lang="zh-CN" altLang="en-US" sz="2400" dirty="0"/>
              <a:t>、</a:t>
            </a:r>
            <a:r>
              <a:rPr lang="en-US" altLang="zh-CN" sz="2400" dirty="0"/>
              <a:t>......</a:t>
            </a:r>
          </a:p>
          <a:p>
            <a:pPr marL="0" indent="0">
              <a:buNone/>
            </a:pPr>
            <a:r>
              <a:rPr lang="zh-CN" altLang="en-US" b="1" dirty="0"/>
              <a:t>标签数据</a:t>
            </a:r>
            <a:endParaRPr lang="en-US" altLang="zh-CN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结合论坛、标签网站等信息进行身份识别</a:t>
            </a:r>
            <a:endParaRPr lang="en-US" altLang="zh-CN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en-US" altLang="zh-CN" dirty="0"/>
              <a:t>6</a:t>
            </a:r>
            <a:r>
              <a:rPr lang="zh-CN" altLang="en-US" dirty="0"/>
              <a:t>：比特币混币服务检测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1062790"/>
            <a:ext cx="8318500" cy="5181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 Transactions on Systems, Man and Cybernetics: Systems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26"/>
          <a:stretch>
            <a:fillRect/>
          </a:stretch>
        </p:blipFill>
        <p:spPr bwMode="auto">
          <a:xfrm>
            <a:off x="1067846" y="1897855"/>
            <a:ext cx="7008308" cy="472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911177" y="433998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</a:rPr>
              <a:t>交易行为识别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2911177" y="2444471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交易网络构建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对角圆角矩形 17"/>
          <p:cNvSpPr/>
          <p:nvPr/>
        </p:nvSpPr>
        <p:spPr bwMode="auto">
          <a:xfrm>
            <a:off x="2302811" y="2444471"/>
            <a:ext cx="455429" cy="641641"/>
          </a:xfrm>
          <a:prstGeom prst="round2DiagRect">
            <a:avLst>
              <a:gd name="adj1" fmla="val 9060"/>
              <a:gd name="adj2" fmla="val 24723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对角圆角矩形 18"/>
          <p:cNvSpPr/>
          <p:nvPr/>
        </p:nvSpPr>
        <p:spPr bwMode="auto">
          <a:xfrm>
            <a:off x="2302811" y="3382897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911177" y="1474926"/>
            <a:ext cx="3745932" cy="641641"/>
          </a:xfrm>
          <a:prstGeom prst="snip2DiagRect">
            <a:avLst>
              <a:gd name="adj1" fmla="val 20919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区块链数据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911177" y="3370444"/>
            <a:ext cx="3745932" cy="641641"/>
          </a:xfrm>
          <a:prstGeom prst="snip2DiagRect">
            <a:avLst>
              <a:gd name="adj1" fmla="val 24723"/>
              <a:gd name="adj2" fmla="val 0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 marL="0"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400" b="0" u="none">
                <a:solidFill>
                  <a:schemeClr val="tx1"/>
                </a:solidFill>
                <a:latin typeface="+mn-ea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网络分析与挖掘</a:t>
            </a:r>
            <a:endParaRPr lang="en-US" altLang="zh-CN" sz="2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对角圆角矩形 21"/>
          <p:cNvSpPr/>
          <p:nvPr/>
        </p:nvSpPr>
        <p:spPr bwMode="auto">
          <a:xfrm>
            <a:off x="2302810" y="1487611"/>
            <a:ext cx="455429" cy="609775"/>
          </a:xfrm>
          <a:prstGeom prst="round2DiagRect">
            <a:avLst>
              <a:gd name="adj1" fmla="val 7607"/>
              <a:gd name="adj2" fmla="val 24722"/>
            </a:avLst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对角圆角矩形 22"/>
          <p:cNvSpPr/>
          <p:nvPr/>
        </p:nvSpPr>
        <p:spPr bwMode="auto">
          <a:xfrm>
            <a:off x="2299535" y="436109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FFFFFF"/>
          </a:solidFill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14453" y="5317579"/>
            <a:ext cx="3745932" cy="683845"/>
          </a:xfrm>
          <a:prstGeom prst="snip2DiagRect">
            <a:avLst>
              <a:gd name="adj1" fmla="val 19018"/>
              <a:gd name="adj2" fmla="val 0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>
              <a:defRPr lang="en-US"/>
            </a:defPPr>
            <a:lvl1pPr indent="0"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3366"/>
              </a:buClr>
              <a:buSzPct val="85000"/>
              <a:buFont typeface="Wingdings" panose="05000000000000000000" pitchFamily="2" charset="2"/>
              <a:buNone/>
              <a:defRPr sz="2200" b="1" u="none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2pPr>
            <a:lvl3pPr marL="11430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3pPr>
            <a:lvl4pPr marL="16002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4pPr>
            <a:lvl5pPr marL="2057400" indent="-228600" eaLnBrk="0" hangingPunct="0"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 u="sng">
                <a:solidFill>
                  <a:schemeClr val="accent1"/>
                </a:solidFill>
                <a:latin typeface="Lucida Sans Unicode" charset="0"/>
                <a:ea typeface="华文细黑" charset="-122"/>
              </a:defRPr>
            </a:lvl9pPr>
          </a:lstStyle>
          <a:p>
            <a:r>
              <a:rPr lang="zh-CN" altLang="en-US" dirty="0"/>
              <a:t>其他工作</a:t>
            </a:r>
          </a:p>
        </p:txBody>
      </p:sp>
      <p:sp>
        <p:nvSpPr>
          <p:cNvPr id="12" name="对角圆角矩形 11"/>
          <p:cNvSpPr/>
          <p:nvPr/>
        </p:nvSpPr>
        <p:spPr bwMode="auto">
          <a:xfrm>
            <a:off x="2302811" y="5338680"/>
            <a:ext cx="455429" cy="641641"/>
          </a:xfrm>
          <a:prstGeom prst="round2DiagRect">
            <a:avLst>
              <a:gd name="adj1" fmla="val 7607"/>
              <a:gd name="adj2" fmla="val 24722"/>
            </a:avLst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Bef>
                <a:spcPct val="20000"/>
              </a:spcBef>
              <a:spcAft>
                <a:spcPts val="675"/>
              </a:spcAft>
              <a:buClr>
                <a:srgbClr val="003366"/>
              </a:buClr>
              <a:buSzPct val="85000"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其他工作</a:t>
            </a:r>
          </a:p>
        </p:txBody>
      </p:sp>
      <p:sp>
        <p:nvSpPr>
          <p:cNvPr id="4" name="文本框 1"/>
          <p:cNvSpPr txBox="1"/>
          <p:nvPr/>
        </p:nvSpPr>
        <p:spPr>
          <a:xfrm>
            <a:off x="424544" y="1404257"/>
            <a:ext cx="44262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1" dirty="0"/>
              <a:t>庞氏骗局检测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。基于字节码和账户行为对庞氏骗局进行识别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  <a:p>
            <a:endParaRPr lang="en-US" altLang="zh-CN" sz="20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1" dirty="0"/>
              <a:t>以太坊市场数据分析。</a:t>
            </a:r>
            <a:r>
              <a:rPr lang="zh-CN" altLang="en-US" sz="2000" dirty="0"/>
              <a:t>从分形市场的角度出发，发现收益率的厚尾分布、长程依赖性和不同时间尺度上的多重分形性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1" dirty="0"/>
              <a:t>比特币市场操纵检测。</a:t>
            </a:r>
            <a:r>
              <a:rPr lang="zh-CN" altLang="en-US" sz="2000" dirty="0"/>
              <a:t>基于复杂网络分析和矩阵分解对比特币交易所</a:t>
            </a:r>
            <a:r>
              <a:rPr lang="en-US" altLang="zh-CN" sz="2000" dirty="0"/>
              <a:t>Mt.Gox</a:t>
            </a:r>
            <a:r>
              <a:rPr lang="zh-CN" altLang="en-US" sz="2000" dirty="0"/>
              <a:t>的交易数据进行分析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368" y="1019363"/>
            <a:ext cx="3817620" cy="1468755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947" y="2511094"/>
            <a:ext cx="3540461" cy="2096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/>
          <a:srcRect l="33730" t="-1010"/>
          <a:stretch>
            <a:fillRect/>
          </a:stretch>
        </p:blipFill>
        <p:spPr>
          <a:xfrm>
            <a:off x="5925615" y="4568685"/>
            <a:ext cx="1961125" cy="2037926"/>
          </a:xfrm>
          <a:prstGeom prst="rect">
            <a:avLst/>
          </a:prstGeom>
        </p:spPr>
      </p:pic>
      <p:sp>
        <p:nvSpPr>
          <p:cNvPr id="11" name="文本框 8"/>
          <p:cNvSpPr txBox="1"/>
          <p:nvPr/>
        </p:nvSpPr>
        <p:spPr>
          <a:xfrm>
            <a:off x="7773597" y="6298834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操纵模式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其他工作</a:t>
            </a:r>
          </a:p>
        </p:txBody>
      </p:sp>
      <p:sp>
        <p:nvSpPr>
          <p:cNvPr id="4" name="文本框 1"/>
          <p:cNvSpPr txBox="1"/>
          <p:nvPr/>
        </p:nvSpPr>
        <p:spPr>
          <a:xfrm>
            <a:off x="424544" y="1404257"/>
            <a:ext cx="40712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1" dirty="0"/>
              <a:t>基于混合时空表示学习的以太坊交易预测。</a:t>
            </a:r>
            <a:r>
              <a:rPr lang="zh-CN" altLang="en-US" sz="2000" dirty="0"/>
              <a:t>将交易预测建模为链路权重预测问题，即预测交易网络中节点对的权重变化</a:t>
            </a:r>
            <a:endParaRPr lang="en-US" altLang="zh-CN" sz="2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456" y="1404257"/>
            <a:ext cx="3810000" cy="1777409"/>
          </a:xfrm>
          <a:prstGeom prst="rect">
            <a:avLst/>
          </a:prstGeom>
        </p:spPr>
      </p:pic>
      <p:sp>
        <p:nvSpPr>
          <p:cNvPr id="6" name="文本框 3"/>
          <p:cNvSpPr txBox="1"/>
          <p:nvPr/>
        </p:nvSpPr>
        <p:spPr>
          <a:xfrm>
            <a:off x="424543" y="3667786"/>
            <a:ext cx="40712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1" dirty="0"/>
              <a:t>基于网络传播方程的</a:t>
            </a:r>
            <a:r>
              <a:rPr lang="en-US" altLang="zh-CN" sz="2000" b="1" dirty="0"/>
              <a:t>KYC/KKT</a:t>
            </a:r>
            <a:r>
              <a:rPr lang="zh-CN" altLang="en-US" sz="2000" b="1" dirty="0"/>
              <a:t>。</a:t>
            </a:r>
            <a:r>
              <a:rPr lang="zh-CN" altLang="en-US" sz="2000" dirty="0"/>
              <a:t>根据资金是否受到可疑路径的污染，或是否与已知的异常账户相关，计算地址和交易的风险等级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585" y="3467925"/>
            <a:ext cx="3392532" cy="153271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498233" y="4991225"/>
            <a:ext cx="1645767" cy="254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图片来源 </a:t>
            </a:r>
            <a:r>
              <a:rPr lang="en-US" altLang="zh-CN" sz="9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CipherTrace</a:t>
            </a:r>
            <a:endParaRPr lang="en-US" altLang="zh-CN" sz="900" dirty="0">
              <a:effectLst/>
            </a:endParaRPr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u="sng" dirty="0">
                <a:solidFill>
                  <a:srgbClr val="00B050"/>
                </a:solidFill>
              </a:rPr>
              <a:t>http://xblock.pro/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34" y="1763368"/>
            <a:ext cx="8963732" cy="4561232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u="sng" dirty="0">
                <a:solidFill>
                  <a:srgbClr val="00B050"/>
                </a:solidFill>
              </a:rPr>
              <a:t>http://xblock.pro/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34" y="2152474"/>
            <a:ext cx="8963732" cy="4561232"/>
          </a:xfrm>
          <a:prstGeom prst="rect">
            <a:avLst/>
          </a:prstGeom>
        </p:spPr>
      </p:pic>
      <p:sp>
        <p:nvSpPr>
          <p:cNvPr id="4" name="云形标注 3"/>
          <p:cNvSpPr/>
          <p:nvPr/>
        </p:nvSpPr>
        <p:spPr bwMode="auto">
          <a:xfrm>
            <a:off x="3580463" y="1143000"/>
            <a:ext cx="5311302" cy="3205264"/>
          </a:xfrm>
          <a:prstGeom prst="cloudCallout">
            <a:avLst>
              <a:gd name="adj1" fmla="val -59534"/>
              <a:gd name="adj2" fmla="val 59182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Ethereum</a:t>
            </a:r>
            <a:r>
              <a:rPr kumimoji="0" lang="en-US" altLang="zh-CN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: 128G</a:t>
            </a:r>
            <a:r>
              <a:rPr kumimoji="0" lang="zh-CN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压缩包</a:t>
            </a:r>
            <a:endParaRPr kumimoji="0" lang="en-US" altLang="zh-CN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90204" pitchFamily="34" charset="0"/>
              </a:rPr>
              <a:t>810</a:t>
            </a:r>
            <a:r>
              <a:rPr lang="zh-CN" altLang="en-US" sz="2400" dirty="0">
                <a:solidFill>
                  <a:srgbClr val="FF0000"/>
                </a:solidFill>
                <a:latin typeface="Arial" panose="020B0604020202090204" pitchFamily="34" charset="0"/>
              </a:rPr>
              <a:t>万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</a:rPr>
              <a:t>区块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4.9</a:t>
            </a:r>
            <a:r>
              <a:rPr kumimoji="0" lang="zh-CN" altLang="en-US" sz="240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90204" pitchFamily="34" charset="0"/>
              </a:rPr>
              <a:t>亿</a:t>
            </a:r>
            <a:r>
              <a:rPr kumimoji="0" lang="zh-CN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交易</a:t>
            </a:r>
            <a:endParaRPr kumimoji="0" lang="en-US" altLang="zh-CN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90204" pitchFamily="34" charset="0"/>
              </a:rPr>
              <a:t>5.4</a:t>
            </a:r>
            <a:r>
              <a:rPr lang="zh-CN" altLang="en-US" sz="2400" dirty="0">
                <a:solidFill>
                  <a:srgbClr val="FF0000"/>
                </a:solidFill>
                <a:latin typeface="Arial" panose="020B0604020202090204" pitchFamily="34" charset="0"/>
              </a:rPr>
              <a:t>千万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</a:rPr>
              <a:t>账户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1.7</a:t>
            </a:r>
            <a:r>
              <a:rPr kumimoji="0" lang="zh-CN" altLang="en-US" sz="240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90204" pitchFamily="34" charset="0"/>
              </a:rPr>
              <a:t>千万</a:t>
            </a:r>
            <a:r>
              <a:rPr kumimoji="0" lang="zh-CN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智能合约</a:t>
            </a:r>
            <a:endParaRPr kumimoji="0" lang="en-US" altLang="zh-CN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90204" pitchFamily="34" charset="0"/>
              </a:rPr>
              <a:t>11</a:t>
            </a:r>
            <a:r>
              <a:rPr lang="zh-CN" altLang="en-US" sz="2400" dirty="0">
                <a:solidFill>
                  <a:srgbClr val="FF0000"/>
                </a:solidFill>
                <a:latin typeface="Arial" panose="020B0604020202090204" pitchFamily="34" charset="0"/>
              </a:rPr>
              <a:t>亿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</a:rPr>
              <a:t>次合约调用</a:t>
            </a:r>
            <a:endParaRPr kumimoji="0" lang="zh-CN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Transaction Dataset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1" y="2777248"/>
            <a:ext cx="9058497" cy="3430621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 bwMode="auto">
          <a:xfrm>
            <a:off x="126460" y="3142034"/>
            <a:ext cx="6760723" cy="1293779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6970892" y="3268493"/>
            <a:ext cx="2056376" cy="1079770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72766" y="201877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钓鱼诈骗数据集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050605" y="1809746"/>
            <a:ext cx="2963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部分交易快照，含混币服务地址标签</a:t>
            </a:r>
          </a:p>
        </p:txBody>
      </p:sp>
      <p:sp>
        <p:nvSpPr>
          <p:cNvPr id="10" name="右箭头 9"/>
          <p:cNvSpPr/>
          <p:nvPr/>
        </p:nvSpPr>
        <p:spPr bwMode="auto">
          <a:xfrm rot="3692992">
            <a:off x="7041353" y="2819090"/>
            <a:ext cx="810630" cy="267509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1" name="右箭头 10"/>
          <p:cNvSpPr/>
          <p:nvPr/>
        </p:nvSpPr>
        <p:spPr bwMode="auto">
          <a:xfrm rot="3692992">
            <a:off x="2351206" y="2643493"/>
            <a:ext cx="845412" cy="267509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Transaction Dataset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1" y="1713689"/>
            <a:ext cx="9058497" cy="3430621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 bwMode="auto">
          <a:xfrm>
            <a:off x="113559" y="3850532"/>
            <a:ext cx="2814468" cy="118515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3543812" y="3957535"/>
            <a:ext cx="2056376" cy="1079770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6324577" y="3955913"/>
            <a:ext cx="2702690" cy="1079770"/>
          </a:xfrm>
          <a:prstGeom prst="ellipse">
            <a:avLst/>
          </a:prstGeom>
          <a:noFill/>
          <a:ln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9" name="右箭头 8"/>
          <p:cNvSpPr/>
          <p:nvPr/>
        </p:nvSpPr>
        <p:spPr bwMode="auto">
          <a:xfrm rot="15767419">
            <a:off x="1269822" y="5218945"/>
            <a:ext cx="613721" cy="27712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0" name="右箭头 9"/>
          <p:cNvSpPr/>
          <p:nvPr/>
        </p:nvSpPr>
        <p:spPr bwMode="auto">
          <a:xfrm rot="15767419">
            <a:off x="4319441" y="5257855"/>
            <a:ext cx="613721" cy="27712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3" name="右箭头 12"/>
          <p:cNvSpPr/>
          <p:nvPr/>
        </p:nvSpPr>
        <p:spPr bwMode="auto">
          <a:xfrm rot="15767419">
            <a:off x="7369061" y="5218946"/>
            <a:ext cx="613721" cy="277122"/>
          </a:xfrm>
          <a:prstGeom prst="rightArrow">
            <a:avLst/>
          </a:prstGeom>
          <a:ln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1163" y="5547916"/>
            <a:ext cx="2871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通过以太坊全节点获得链上数据。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502068" y="5579530"/>
            <a:ext cx="2497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EOSIO</a:t>
            </a:r>
            <a:r>
              <a:rPr lang="zh-CN" altLang="en-US" sz="2400" dirty="0"/>
              <a:t>全节点获得的链上数据。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927782" y="5586467"/>
            <a:ext cx="2002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便于分析的较小数据集。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Contract Dataset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2" y="3279032"/>
            <a:ext cx="8966635" cy="3296866"/>
          </a:xfrm>
          <a:prstGeom prst="rect">
            <a:avLst/>
          </a:prstGeom>
        </p:spPr>
      </p:pic>
      <p:sp>
        <p:nvSpPr>
          <p:cNvPr id="6" name="云形标注 5"/>
          <p:cNvSpPr/>
          <p:nvPr/>
        </p:nvSpPr>
        <p:spPr bwMode="auto">
          <a:xfrm>
            <a:off x="411163" y="1663430"/>
            <a:ext cx="3956556" cy="1615602"/>
          </a:xfrm>
          <a:prstGeom prst="cloudCallout">
            <a:avLst>
              <a:gd name="adj1" fmla="val 39168"/>
              <a:gd name="adj2" fmla="val 9936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庞氏骗局是一种欺骗性的投资操作，经营者通过新投资者支付的收入为老投资者创造回报。</a:t>
            </a: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9" name="椭圆形标注 8"/>
          <p:cNvSpPr/>
          <p:nvPr/>
        </p:nvSpPr>
        <p:spPr bwMode="auto">
          <a:xfrm>
            <a:off x="5749046" y="1575881"/>
            <a:ext cx="3054487" cy="1703151"/>
          </a:xfrm>
          <a:prstGeom prst="wedgeEllipseCallout">
            <a:avLst>
              <a:gd name="adj1" fmla="val -76052"/>
              <a:gd name="adj2" fmla="val 189875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dirty="0"/>
              <a:t>开源合约数据集包含约</a:t>
            </a:r>
            <a:r>
              <a:rPr lang="en-US" altLang="zh-CN" dirty="0"/>
              <a:t>14000</a:t>
            </a:r>
            <a:r>
              <a:rPr lang="zh-CN" altLang="en-US" dirty="0"/>
              <a:t>个合约。</a:t>
            </a:r>
            <a:endParaRPr kumimoji="0" lang="zh-CN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1950" y="808996"/>
            <a:ext cx="8318500" cy="5181600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altLang="zh-CN" sz="2400" dirty="0"/>
              <a:t>Market Dataset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 sz="2400" dirty="0"/>
              <a:t>价格及数量数据集</a:t>
            </a:r>
            <a:endParaRPr lang="en-US" altLang="zh-CN" sz="2400" dirty="0"/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dirty="0"/>
              <a:t> Ether Price and Volume Dataset</a:t>
            </a:r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dirty="0"/>
              <a:t> Bitcoin Price and Volume Dataset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en-US" altLang="zh-CN" sz="2400" dirty="0" err="1"/>
              <a:t>mt.gox</a:t>
            </a:r>
            <a:r>
              <a:rPr lang="zh-CN" altLang="en-US" sz="2400" dirty="0"/>
              <a:t>交易数据</a:t>
            </a:r>
            <a:endParaRPr lang="en-US" altLang="zh-CN" sz="2400" dirty="0"/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dirty="0"/>
              <a:t> </a:t>
            </a:r>
            <a:r>
              <a:rPr lang="en-US" altLang="zh-CN" sz="2000" dirty="0" err="1"/>
              <a:t>MtGox</a:t>
            </a:r>
            <a:r>
              <a:rPr lang="en-US" altLang="zh-CN" sz="2000" dirty="0"/>
              <a:t> Leaked Transaction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en-US" altLang="zh-CN" sz="2400" dirty="0" err="1"/>
              <a:t>DApp</a:t>
            </a:r>
            <a:r>
              <a:rPr lang="zh-CN" altLang="en-US" sz="2400" dirty="0"/>
              <a:t>数据</a:t>
            </a:r>
            <a:endParaRPr lang="en-US" altLang="zh-CN" sz="2400" dirty="0"/>
          </a:p>
          <a:p>
            <a: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dirty="0"/>
              <a:t> Activity Information of </a:t>
            </a:r>
            <a:r>
              <a:rPr lang="en-US" altLang="zh-CN" sz="2000" dirty="0" err="1"/>
              <a:t>DApps</a:t>
            </a:r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9" y="4864856"/>
            <a:ext cx="9056451" cy="15824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以太坊交易数据获取：通过客户端同步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由智能合约触发的交易需要通过以太坊虚拟机交易重演的</a:t>
            </a:r>
            <a:r>
              <a:rPr lang="en-US" altLang="zh-CN" sz="2400" dirty="0"/>
              <a:t>trace</a:t>
            </a:r>
            <a:r>
              <a:rPr lang="zh-CN" altLang="en-US" sz="2400" dirty="0"/>
              <a:t>数据获取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使用</a:t>
            </a:r>
            <a:r>
              <a:rPr lang="en-US" altLang="zh-CN" sz="2400" dirty="0"/>
              <a:t>OpenEthereum</a:t>
            </a:r>
            <a:r>
              <a:rPr lang="zh-CN" altLang="en-US" sz="2400" dirty="0"/>
              <a:t>的</a:t>
            </a:r>
            <a:r>
              <a:rPr lang="en-US" altLang="zh-CN" sz="2400" dirty="0"/>
              <a:t>trace</a:t>
            </a:r>
            <a:r>
              <a:rPr lang="zh-CN" altLang="en-US" sz="2400" dirty="0"/>
              <a:t>模块获取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41"/>
          <a:stretch>
            <a:fillRect/>
          </a:stretch>
        </p:blipFill>
        <p:spPr bwMode="auto">
          <a:xfrm>
            <a:off x="1304693" y="1252466"/>
            <a:ext cx="6779942" cy="307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区块链数据网站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Related Papers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" y="1756499"/>
            <a:ext cx="9138725" cy="3041515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 txBox="1">
            <a:spLocks noChangeArrowheads="1"/>
          </p:cNvSpPr>
          <p:nvPr/>
        </p:nvSpPr>
        <p:spPr bwMode="auto">
          <a:xfrm>
            <a:off x="556761" y="2723018"/>
            <a:ext cx="8318500" cy="100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charset="-122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66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66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6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谢！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以太坊交易数据获取：通过区块链浏览器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Etherscan</a:t>
            </a:r>
            <a:r>
              <a:rPr lang="en-US" altLang="zh-CN" sz="2400" dirty="0"/>
              <a:t> </a:t>
            </a:r>
            <a:r>
              <a:rPr lang="zh-CN" altLang="en-US" sz="2400" dirty="0"/>
              <a:t>是以太坊官方支持的区块链浏览器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Etherscan</a:t>
            </a:r>
            <a:r>
              <a:rPr lang="zh-CN" altLang="en-US" sz="2400" dirty="0"/>
              <a:t>国内站点界面（</a:t>
            </a:r>
            <a:r>
              <a:rPr lang="en-US" altLang="zh-CN" sz="2400" dirty="0"/>
              <a:t>cn.etherscan.com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000" b="1" dirty="0"/>
              <a:t>交易信息查询</a:t>
            </a:r>
            <a:r>
              <a:rPr lang="en-US" altLang="zh-CN" sz="2000" dirty="0"/>
              <a:t>——</a:t>
            </a:r>
            <a:r>
              <a:rPr lang="zh-CN" altLang="en-US" sz="2000" dirty="0"/>
              <a:t>只要你知道钱包地址，轻松查询其所有交易信息，尤其你可以轻松查到大户地址，</a:t>
            </a:r>
            <a:r>
              <a:rPr lang="zh-CN" altLang="en-US" sz="2000" b="1" dirty="0"/>
              <a:t>跟踪大户动作</a:t>
            </a:r>
            <a:endParaRPr lang="zh-CN" altLang="en-US" sz="20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en-US" altLang="zh-CN" sz="2000" b="1" dirty="0"/>
              <a:t>ERC</a:t>
            </a:r>
            <a:r>
              <a:rPr lang="zh-CN" altLang="en-US" sz="2000" b="1" dirty="0"/>
              <a:t>代币查询</a:t>
            </a:r>
            <a:r>
              <a:rPr lang="en-US" altLang="zh-CN" sz="2000" dirty="0"/>
              <a:t>——</a:t>
            </a:r>
            <a:r>
              <a:rPr lang="zh-CN" altLang="en-US" sz="2000" dirty="0"/>
              <a:t>目前大部分的</a:t>
            </a:r>
            <a:r>
              <a:rPr lang="en-US" altLang="zh-CN" sz="2000" dirty="0"/>
              <a:t>token</a:t>
            </a:r>
            <a:r>
              <a:rPr lang="zh-CN" altLang="en-US" sz="2000" dirty="0"/>
              <a:t>，都基于以太发行，所以只要是</a:t>
            </a:r>
            <a:r>
              <a:rPr lang="en-US" altLang="zh-CN" sz="2000" dirty="0"/>
              <a:t>ERC</a:t>
            </a:r>
            <a:r>
              <a:rPr lang="zh-CN" altLang="en-US" sz="2000" dirty="0"/>
              <a:t>代币，将你想查找的</a:t>
            </a:r>
            <a:r>
              <a:rPr lang="en-US" altLang="zh-CN" sz="2000" dirty="0"/>
              <a:t>Token</a:t>
            </a:r>
            <a:r>
              <a:rPr lang="zh-CN" altLang="en-US" sz="2000" dirty="0"/>
              <a:t>名称输入到地址栏，会看到持有该币的地址数量，作为你对</a:t>
            </a:r>
            <a:r>
              <a:rPr lang="zh-CN" altLang="en-US" sz="2000" b="1" dirty="0"/>
              <a:t>该币市场热度</a:t>
            </a:r>
            <a:r>
              <a:rPr lang="zh-CN" altLang="en-US" sz="2000" dirty="0"/>
              <a:t>的一个重要参考点</a:t>
            </a:r>
          </a:p>
          <a:p>
            <a:pPr lvl="1">
              <a:buFont typeface="Arial" panose="020B0604020202090204" pitchFamily="34" charset="0"/>
              <a:buChar char="•"/>
            </a:pPr>
            <a:r>
              <a:rPr lang="zh-CN" altLang="en-US" sz="2000" b="1" dirty="0"/>
              <a:t>合约代码查询</a:t>
            </a:r>
            <a:r>
              <a:rPr lang="en-US" altLang="zh-CN" sz="2000" dirty="0"/>
              <a:t>——</a:t>
            </a:r>
            <a:r>
              <a:rPr lang="zh-CN" altLang="en-US" sz="2000" dirty="0"/>
              <a:t>有的项目会持续发行</a:t>
            </a:r>
            <a:r>
              <a:rPr lang="en-US" altLang="zh-CN" sz="2000" dirty="0"/>
              <a:t>Token, </a:t>
            </a:r>
            <a:r>
              <a:rPr lang="zh-CN" altLang="en-US" sz="2000" dirty="0"/>
              <a:t>具体进展可以从合约代码中查到</a:t>
            </a:r>
          </a:p>
          <a:p>
            <a:pPr marL="342900" lvl="1">
              <a:buSzPct val="75000"/>
              <a:buFont typeface="Wingdings" panose="05000000000000000000" pitchFamily="2" charset="2"/>
              <a:buChar char="Ø"/>
            </a:pPr>
            <a:r>
              <a:rPr lang="zh-CN" altLang="en-US" sz="2400" dirty="0">
                <a:ea typeface="+mn-ea"/>
                <a:cs typeface="+mn-cs"/>
              </a:rPr>
              <a:t>提供</a:t>
            </a:r>
            <a:r>
              <a:rPr lang="en-US" altLang="zh-CN" sz="2400" dirty="0">
                <a:ea typeface="+mn-ea"/>
                <a:cs typeface="+mn-cs"/>
              </a:rPr>
              <a:t>Ethereum Developer APIs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20" y="5403687"/>
            <a:ext cx="3851090" cy="9209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以太坊标签数据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u"/>
            </a:pPr>
            <a:r>
              <a:rPr lang="en-US" altLang="zh-CN" dirty="0" err="1"/>
              <a:t>Etherscan</a:t>
            </a:r>
            <a:r>
              <a:rPr lang="zh-CN" altLang="en-US" dirty="0"/>
              <a:t>提供部分地址标签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400" dirty="0"/>
              <a:t>如下图标签为 </a:t>
            </a:r>
            <a:r>
              <a:rPr lang="en-US" altLang="zh-CN" sz="2400" dirty="0"/>
              <a:t>Phish/Hack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13" y="2282698"/>
            <a:ext cx="8661400" cy="39213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以太坊标签数据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62" y="1282700"/>
            <a:ext cx="8699599" cy="307339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b="22019"/>
          <a:stretch>
            <a:fillRect/>
          </a:stretch>
        </p:blipFill>
        <p:spPr>
          <a:xfrm>
            <a:off x="3340100" y="4245002"/>
            <a:ext cx="5425532" cy="20795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C.BRev.FY97">
  <a:themeElements>
    <a:clrScheme name="">
      <a:dk1>
        <a:srgbClr val="000000"/>
      </a:dk1>
      <a:lt1>
        <a:srgbClr val="FFFFFF"/>
      </a:lt1>
      <a:dk2>
        <a:srgbClr val="006B61"/>
      </a:dk2>
      <a:lt2>
        <a:srgbClr val="C0C0C0"/>
      </a:lt2>
      <a:accent1>
        <a:srgbClr val="FF00FF"/>
      </a:accent1>
      <a:accent2>
        <a:srgbClr val="00C0C0"/>
      </a:accent2>
      <a:accent3>
        <a:srgbClr val="FFFFFF"/>
      </a:accent3>
      <a:accent4>
        <a:srgbClr val="000000"/>
      </a:accent4>
      <a:accent5>
        <a:srgbClr val="FFAAFF"/>
      </a:accent5>
      <a:accent6>
        <a:srgbClr val="00AEAE"/>
      </a:accent6>
      <a:hlink>
        <a:srgbClr val="00C000"/>
      </a:hlink>
      <a:folHlink>
        <a:srgbClr val="800080"/>
      </a:folHlink>
    </a:clrScheme>
    <a:fontScheme name="全部的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lnDef>
  </a:objectDefaults>
  <a:extraClrSchemeLst>
    <a:extraClrScheme>
      <a:clrScheme name="LC.BRev.FY97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C.BRev.FY97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2695</Words>
  <Application>Microsoft Office PowerPoint</Application>
  <PresentationFormat>全屏显示(4:3)</PresentationFormat>
  <Paragraphs>436</Paragraphs>
  <Slides>61</Slides>
  <Notes>18</Notes>
  <HiddenSlides>1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61</vt:i4>
      </vt:variant>
    </vt:vector>
  </HeadingPairs>
  <TitlesOfParts>
    <vt:vector size="76" baseType="lpstr">
      <vt:lpstr>Monotype Sorts</vt:lpstr>
      <vt:lpstr>等线</vt:lpstr>
      <vt:lpstr>黑体</vt:lpstr>
      <vt:lpstr>华文中宋</vt:lpstr>
      <vt:lpstr>宋体</vt:lpstr>
      <vt:lpstr>微软雅黑</vt:lpstr>
      <vt:lpstr>微软雅黑</vt:lpstr>
      <vt:lpstr>Arial</vt:lpstr>
      <vt:lpstr>Calibri</vt:lpstr>
      <vt:lpstr>Calibri Light</vt:lpstr>
      <vt:lpstr>Cambria Math</vt:lpstr>
      <vt:lpstr>Tahoma</vt:lpstr>
      <vt:lpstr>Times New Roman</vt:lpstr>
      <vt:lpstr>Wingdings</vt:lpstr>
      <vt:lpstr>LC.BRev.FY97</vt:lpstr>
      <vt:lpstr>区块链交易网络挖掘和 行为识别</vt:lpstr>
      <vt:lpstr>Outline</vt:lpstr>
      <vt:lpstr>区块链</vt:lpstr>
      <vt:lpstr>丰富的链上数据</vt:lpstr>
      <vt:lpstr>数据获取</vt:lpstr>
      <vt:lpstr>以太坊交易数据获取：通过客户端同步</vt:lpstr>
      <vt:lpstr>以太坊交易数据获取：通过区块链浏览器</vt:lpstr>
      <vt:lpstr>以太坊标签数据</vt:lpstr>
      <vt:lpstr>以太坊标签数据</vt:lpstr>
      <vt:lpstr>相关成果</vt:lpstr>
      <vt:lpstr>综述论文</vt:lpstr>
      <vt:lpstr>Outline</vt:lpstr>
      <vt:lpstr>工作1：以太坊账户交易关系建模</vt:lpstr>
      <vt:lpstr>PowerPoint 演示文稿</vt:lpstr>
      <vt:lpstr>工作1：以太坊账户交易关系建模</vt:lpstr>
      <vt:lpstr>PowerPoint 演示文稿</vt:lpstr>
      <vt:lpstr>工作2：比特币地址关系建模</vt:lpstr>
      <vt:lpstr>工作2：比特币地址关系建模</vt:lpstr>
      <vt:lpstr>相关成果</vt:lpstr>
      <vt:lpstr>Outline</vt:lpstr>
      <vt:lpstr>PowerPoint 演示文稿</vt:lpstr>
      <vt:lpstr>PowerPoint 演示文稿</vt:lpstr>
      <vt:lpstr>PowerPoint 演示文稿</vt:lpstr>
      <vt:lpstr>工作4：通过复杂网络分析EOSIO生态</vt:lpstr>
      <vt:lpstr>工作4：通过复杂网络分析EOSIO生态</vt:lpstr>
      <vt:lpstr>工作4：通过复杂网络分析EOSIO生态</vt:lpstr>
      <vt:lpstr>Outline</vt:lpstr>
      <vt:lpstr>PowerPoint 演示文稿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工作5：以太坊钓鱼诈骗检测</vt:lpstr>
      <vt:lpstr>工作6：比特币混币服务检测</vt:lpstr>
      <vt:lpstr>工作6：比特币混币服务检测</vt:lpstr>
      <vt:lpstr>工作6：比特币混币服务检测</vt:lpstr>
      <vt:lpstr>工作6：比特币混币服务检测</vt:lpstr>
      <vt:lpstr>工作6：比特币混币服务检测</vt:lpstr>
      <vt:lpstr>工作6：比特币混币服务检测</vt:lpstr>
      <vt:lpstr>工作6：比特币混币服务检测</vt:lpstr>
      <vt:lpstr>工作6：比特币混币服务检测</vt:lpstr>
      <vt:lpstr>Outline</vt:lpstr>
      <vt:lpstr>其他工作</vt:lpstr>
      <vt:lpstr>其他工作</vt:lpstr>
      <vt:lpstr>区块链数据网站</vt:lpstr>
      <vt:lpstr>区块链数据网站</vt:lpstr>
      <vt:lpstr>区块链数据网站</vt:lpstr>
      <vt:lpstr>区块链数据网站</vt:lpstr>
      <vt:lpstr>区块链数据网站</vt:lpstr>
      <vt:lpstr>区块链数据网站</vt:lpstr>
      <vt:lpstr>区块链数据网站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li</dc:creator>
  <cp:lastModifiedBy>廖婕</cp:lastModifiedBy>
  <cp:revision>925</cp:revision>
  <dcterms:created xsi:type="dcterms:W3CDTF">2021-12-01T07:49:23Z</dcterms:created>
  <dcterms:modified xsi:type="dcterms:W3CDTF">2021-12-02T01:54:00Z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2052-3.6.1.5768</vt:lpwstr>
  </property>
</Properties>
</file>